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ink/ink1.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50"/>
  </p:notesMasterIdLst>
  <p:handoutMasterIdLst>
    <p:handoutMasterId r:id="rId51"/>
  </p:handoutMasterIdLst>
  <p:sldIdLst>
    <p:sldId id="266" r:id="rId5"/>
    <p:sldId id="365" r:id="rId6"/>
    <p:sldId id="366" r:id="rId7"/>
    <p:sldId id="287" r:id="rId8"/>
    <p:sldId id="267" r:id="rId9"/>
    <p:sldId id="268" r:id="rId10"/>
    <p:sldId id="269" r:id="rId11"/>
    <p:sldId id="270" r:id="rId12"/>
    <p:sldId id="271" r:id="rId13"/>
    <p:sldId id="272" r:id="rId14"/>
    <p:sldId id="317" r:id="rId15"/>
    <p:sldId id="319" r:id="rId16"/>
    <p:sldId id="273" r:id="rId17"/>
    <p:sldId id="352" r:id="rId18"/>
    <p:sldId id="274" r:id="rId19"/>
    <p:sldId id="320" r:id="rId20"/>
    <p:sldId id="275" r:id="rId21"/>
    <p:sldId id="321" r:id="rId22"/>
    <p:sldId id="353" r:id="rId23"/>
    <p:sldId id="288" r:id="rId24"/>
    <p:sldId id="289" r:id="rId25"/>
    <p:sldId id="322" r:id="rId26"/>
    <p:sldId id="290" r:id="rId27"/>
    <p:sldId id="323" r:id="rId28"/>
    <p:sldId id="292" r:id="rId29"/>
    <p:sldId id="293" r:id="rId30"/>
    <p:sldId id="329" r:id="rId31"/>
    <p:sldId id="361" r:id="rId32"/>
    <p:sldId id="362" r:id="rId33"/>
    <p:sldId id="291" r:id="rId34"/>
    <p:sldId id="324" r:id="rId35"/>
    <p:sldId id="285" r:id="rId36"/>
    <p:sldId id="356" r:id="rId37"/>
    <p:sldId id="363" r:id="rId38"/>
    <p:sldId id="276" r:id="rId39"/>
    <p:sldId id="294" r:id="rId40"/>
    <p:sldId id="295" r:id="rId41"/>
    <p:sldId id="296" r:id="rId42"/>
    <p:sldId id="315" r:id="rId43"/>
    <p:sldId id="354" r:id="rId44"/>
    <p:sldId id="316" r:id="rId45"/>
    <p:sldId id="310" r:id="rId46"/>
    <p:sldId id="297" r:id="rId47"/>
    <p:sldId id="357" r:id="rId48"/>
    <p:sldId id="367" r:id="rId49"/>
  </p:sldIdLst>
  <p:sldSz cx="12192000" cy="6858000"/>
  <p:notesSz cx="6858000" cy="9144000"/>
  <p:defaultTextStyle>
    <a:defPPr rtl="0">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650" autoAdjust="0"/>
    <p:restoredTop sz="94660"/>
  </p:normalViewPr>
  <p:slideViewPr>
    <p:cSldViewPr snapToGrid="0">
      <p:cViewPr varScale="1">
        <p:scale>
          <a:sx n="113" d="100"/>
          <a:sy n="113" d="100"/>
        </p:scale>
        <p:origin x="1104" y="114"/>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88" d="100"/>
          <a:sy n="88" d="100"/>
        </p:scale>
        <p:origin x="3810"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B38A06D-996C-44F3-B913-825DFD8AC179}" type="datetime1">
              <a:rPr lang="fr-FR" smtClean="0"/>
              <a:t>23/02/2023</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4C531EA-3B14-40B9-94EF-FFD37E10845B}" type="slidenum">
              <a:rPr lang="fr-FR" smtClean="0"/>
              <a:t>‹N°›</a:t>
            </a:fld>
            <a:endParaRPr lang="fr-FR"/>
          </a:p>
        </p:txBody>
      </p:sp>
    </p:spTree>
    <p:extLst>
      <p:ext uri="{BB962C8B-B14F-4D97-AF65-F5344CB8AC3E}">
        <p14:creationId xmlns:p14="http://schemas.microsoft.com/office/powerpoint/2010/main" val="1253190775"/>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7T14:20:08.661"/>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04E131D3-9BE2-46E8-B996-039A12B2C477}" type="datetime1">
              <a:rPr lang="fr-FR" noProof="0" smtClean="0"/>
              <a:t>23/02/2023</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3733D7A2-C585-48BF-BF8C-C21FDC051F77}" type="slidenum">
              <a:rPr lang="fr-FR" noProof="0" smtClean="0"/>
              <a:t>‹N°›</a:t>
            </a:fld>
            <a:endParaRPr lang="fr-FR" noProof="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3733D7A2-C585-48BF-BF8C-C21FDC051F77}" type="slidenum">
              <a:rPr lang="fr-FR" smtClean="0"/>
              <a:t>1</a:t>
            </a:fld>
            <a:endParaRPr lang="fr-FR"/>
          </a:p>
        </p:txBody>
      </p:sp>
    </p:spTree>
    <p:extLst>
      <p:ext uri="{BB962C8B-B14F-4D97-AF65-F5344CB8AC3E}">
        <p14:creationId xmlns:p14="http://schemas.microsoft.com/office/powerpoint/2010/main" val="4013332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solidFill>
          <a:schemeClr val="bg2"/>
        </a:solid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a:xfrm>
            <a:off x="1915128" y="1788454"/>
            <a:ext cx="8361229" cy="2098226"/>
          </a:xfrm>
        </p:spPr>
        <p:txBody>
          <a:bodyPr rtlCol="0" anchor="b">
            <a:noAutofit/>
          </a:bodyPr>
          <a:lstStyle>
            <a:lvl1pPr algn="ctr">
              <a:defRPr sz="7200" cap="all" baseline="0">
                <a:solidFill>
                  <a:schemeClr val="tx2"/>
                </a:solidFill>
              </a:defRPr>
            </a:lvl1pPr>
          </a:lstStyle>
          <a:p>
            <a:pPr rtl="0"/>
            <a:r>
              <a:rPr lang="fr-FR" noProof="0"/>
              <a:t>Modifiez le style du titre</a:t>
            </a:r>
          </a:p>
        </p:txBody>
      </p:sp>
      <p:sp>
        <p:nvSpPr>
          <p:cNvPr id="3" name="Sous-titre 2"/>
          <p:cNvSpPr>
            <a:spLocks noGrp="1"/>
          </p:cNvSpPr>
          <p:nvPr>
            <p:ph type="subTitle" idx="1"/>
          </p:nvPr>
        </p:nvSpPr>
        <p:spPr>
          <a:xfrm>
            <a:off x="2679906" y="3956279"/>
            <a:ext cx="6831673" cy="1086237"/>
          </a:xfrm>
        </p:spPr>
        <p:txBody>
          <a:bodyPr rtlCol="0">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
        <p:nvSpPr>
          <p:cNvPr id="4" name="Espace réservé de la date 3"/>
          <p:cNvSpPr>
            <a:spLocks noGrp="1"/>
          </p:cNvSpPr>
          <p:nvPr>
            <p:ph type="dt" sz="half" idx="10"/>
          </p:nvPr>
        </p:nvSpPr>
        <p:spPr>
          <a:xfrm>
            <a:off x="752858" y="6453386"/>
            <a:ext cx="1607944" cy="404614"/>
          </a:xfrm>
        </p:spPr>
        <p:txBody>
          <a:bodyPr rtlCol="0"/>
          <a:lstStyle>
            <a:lvl1pPr>
              <a:defRPr baseline="0">
                <a:solidFill>
                  <a:schemeClr val="tx2"/>
                </a:solidFill>
              </a:defRPr>
            </a:lvl1pPr>
          </a:lstStyle>
          <a:p>
            <a:pPr rtl="0"/>
            <a:fld id="{06C86350-C59B-49B7-B6A3-C006A2D9A913}" type="datetime1">
              <a:rPr lang="fr-FR" noProof="0" smtClean="0"/>
              <a:t>23/02/2023</a:t>
            </a:fld>
            <a:endParaRPr lang="fr-FR" noProof="0"/>
          </a:p>
        </p:txBody>
      </p:sp>
      <p:sp>
        <p:nvSpPr>
          <p:cNvPr id="5" name="Espace réservé du pied de page 4"/>
          <p:cNvSpPr>
            <a:spLocks noGrp="1"/>
          </p:cNvSpPr>
          <p:nvPr>
            <p:ph type="ftr" sz="quarter" idx="11"/>
          </p:nvPr>
        </p:nvSpPr>
        <p:spPr>
          <a:xfrm>
            <a:off x="2584054" y="6453386"/>
            <a:ext cx="7023377" cy="404614"/>
          </a:xfrm>
        </p:spPr>
        <p:txBody>
          <a:bodyPr rtlCol="0"/>
          <a:lstStyle>
            <a:lvl1pPr algn="ctr">
              <a:defRPr baseline="0">
                <a:solidFill>
                  <a:schemeClr val="tx2"/>
                </a:solidFill>
              </a:defRPr>
            </a:lvl1pPr>
          </a:lstStyle>
          <a:p>
            <a:pPr rtl="0"/>
            <a:endParaRPr lang="fr-FR" noProof="0"/>
          </a:p>
        </p:txBody>
      </p:sp>
      <p:sp>
        <p:nvSpPr>
          <p:cNvPr id="6" name="Espace réservé du numéro de diapositive 5"/>
          <p:cNvSpPr>
            <a:spLocks noGrp="1"/>
          </p:cNvSpPr>
          <p:nvPr>
            <p:ph type="sldNum" sz="quarter" idx="12"/>
          </p:nvPr>
        </p:nvSpPr>
        <p:spPr>
          <a:xfrm>
            <a:off x="9830683" y="6453386"/>
            <a:ext cx="1596292" cy="404614"/>
          </a:xfrm>
        </p:spPr>
        <p:txBody>
          <a:bodyPr rtlCol="0"/>
          <a:lstStyle>
            <a:lvl1pPr>
              <a:defRPr baseline="0">
                <a:solidFill>
                  <a:schemeClr val="tx2"/>
                </a:solidFill>
              </a:defRPr>
            </a:lvl1pPr>
          </a:lstStyle>
          <a:p>
            <a:pPr rtl="0"/>
            <a:fld id="{69E57DC2-970A-4B3E-BB1C-7A09969E49DF}" type="slidenum">
              <a:rPr lang="fr-FR" noProof="0" smtClean="0"/>
              <a:pPr rtl="0"/>
              <a:t>‹N°›</a:t>
            </a:fld>
            <a:endParaRPr lang="fr-FR" noProof="0"/>
          </a:p>
        </p:txBody>
      </p:sp>
      <p:grpSp>
        <p:nvGrpSpPr>
          <p:cNvPr id="7" name="Groupe 6"/>
          <p:cNvGrpSpPr/>
          <p:nvPr/>
        </p:nvGrpSpPr>
        <p:grpSpPr>
          <a:xfrm>
            <a:off x="752858" y="744469"/>
            <a:ext cx="10674117" cy="5349671"/>
            <a:chOff x="752858" y="744469"/>
            <a:chExt cx="10674117" cy="5349671"/>
          </a:xfrm>
        </p:grpSpPr>
        <p:sp>
          <p:nvSpPr>
            <p:cNvPr id="11" name="Forme libre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orme libre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texte vertical 2"/>
          <p:cNvSpPr>
            <a:spLocks noGrp="1"/>
          </p:cNvSpPr>
          <p:nvPr>
            <p:ph type="body" orient="vert" idx="1" hasCustomPrompt="1"/>
          </p:nvPr>
        </p:nvSpPr>
        <p:spPr>
          <a:xfrm>
            <a:off x="1371600" y="2295525"/>
            <a:ext cx="9601200" cy="3571875"/>
          </a:xfrm>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90DA1C5C-7F2E-433D-875A-FFDEB82FA351}" type="datetime1">
              <a:rPr lang="fr-FR" noProof="0" smtClean="0"/>
              <a:t>23/02/2023</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9E57DC2-970A-4B3E-BB1C-7A09969E49DF}" type="slidenum">
              <a:rPr lang="fr-FR" noProof="0" smtClean="0"/>
              <a:t>‹N°›</a:t>
            </a:fld>
            <a:endParaRPr lang="fr-FR"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9596561" y="624156"/>
            <a:ext cx="1565766" cy="5243244"/>
          </a:xfrm>
        </p:spPr>
        <p:txBody>
          <a:bodyPr vert="eaVert" rtlCol="0"/>
          <a:lstStyle/>
          <a:p>
            <a:pPr rtl="0"/>
            <a:r>
              <a:rPr lang="fr-FR" noProof="0"/>
              <a:t>Modifiez le style du titre</a:t>
            </a:r>
          </a:p>
        </p:txBody>
      </p:sp>
      <p:sp>
        <p:nvSpPr>
          <p:cNvPr id="3" name="Espace réservé du texte vertical 2"/>
          <p:cNvSpPr>
            <a:spLocks noGrp="1"/>
          </p:cNvSpPr>
          <p:nvPr>
            <p:ph type="body" orient="vert" idx="1" hasCustomPrompt="1"/>
          </p:nvPr>
        </p:nvSpPr>
        <p:spPr>
          <a:xfrm>
            <a:off x="1371600" y="624156"/>
            <a:ext cx="8179641" cy="5243244"/>
          </a:xfrm>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77D4B3E8-0B78-4EDB-B1B2-DDB7EDE35009}" type="datetime1">
              <a:rPr lang="fr-FR" noProof="0" smtClean="0"/>
              <a:t>23/02/2023</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9E57DC2-970A-4B3E-BB1C-7A09969E49DF}" type="slidenum">
              <a:rPr lang="fr-FR" noProof="0" smtClean="0"/>
              <a:t>‹N°›</a:t>
            </a:fld>
            <a:endParaRPr lang="fr-FR"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idx="1" hasCustomPrompt="1"/>
          </p:nvPr>
        </p:nvSpPr>
        <p:spPr/>
        <p:txBody>
          <a:bodyPr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p:cNvSpPr>
            <a:spLocks noGrp="1"/>
          </p:cNvSpPr>
          <p:nvPr>
            <p:ph type="dt" sz="half" idx="10"/>
          </p:nvPr>
        </p:nvSpPr>
        <p:spPr/>
        <p:txBody>
          <a:bodyPr rtlCol="0"/>
          <a:lstStyle/>
          <a:p>
            <a:pPr rtl="0"/>
            <a:fld id="{4E7AD2B4-193C-44DA-BE2C-33100C37057E}" type="datetime1">
              <a:rPr lang="fr-FR" noProof="0" smtClean="0"/>
              <a:t>23/02/2023</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9E57DC2-970A-4B3E-BB1C-7A09969E49DF}" type="slidenum">
              <a:rPr lang="fr-FR" noProof="0" smtClean="0"/>
              <a:t>‹N°›</a:t>
            </a:fld>
            <a:endParaRPr lang="fr-FR"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tête de section">
    <p:bg>
      <p:bgRef idx="1001">
        <a:schemeClr val="bg2"/>
      </p:bgRef>
    </p:bg>
    <p:spTree>
      <p:nvGrpSpPr>
        <p:cNvPr id="1" name=""/>
        <p:cNvGrpSpPr/>
        <p:nvPr/>
      </p:nvGrpSpPr>
      <p:grpSpPr>
        <a:xfrm>
          <a:off x="0" y="0"/>
          <a:ext cx="0" cy="0"/>
          <a:chOff x="0" y="0"/>
          <a:chExt cx="0" cy="0"/>
        </a:xfrm>
      </p:grpSpPr>
      <p:sp>
        <p:nvSpPr>
          <p:cNvPr id="2" name="Titre 1"/>
          <p:cNvSpPr>
            <a:spLocks noGrp="1"/>
          </p:cNvSpPr>
          <p:nvPr>
            <p:ph type="title"/>
          </p:nvPr>
        </p:nvSpPr>
        <p:spPr>
          <a:xfrm>
            <a:off x="765025" y="1301360"/>
            <a:ext cx="9612971" cy="2852737"/>
          </a:xfrm>
        </p:spPr>
        <p:txBody>
          <a:bodyPr rtlCol="0" anchor="b">
            <a:normAutofit/>
          </a:bodyPr>
          <a:lstStyle>
            <a:lvl1pPr algn="r">
              <a:defRPr sz="7200" cap="all" baseline="0">
                <a:solidFill>
                  <a:schemeClr val="tx2"/>
                </a:solidFill>
              </a:defRPr>
            </a:lvl1pPr>
          </a:lstStyle>
          <a:p>
            <a:pPr rtl="0"/>
            <a:r>
              <a:rPr lang="fr-FR" noProof="0"/>
              <a:t>Modifiez le style du titre</a:t>
            </a:r>
          </a:p>
        </p:txBody>
      </p:sp>
      <p:sp>
        <p:nvSpPr>
          <p:cNvPr id="3" name="Espace réservé du texte 2"/>
          <p:cNvSpPr>
            <a:spLocks noGrp="1"/>
          </p:cNvSpPr>
          <p:nvPr>
            <p:ph type="body" idx="1" hasCustomPrompt="1"/>
          </p:nvPr>
        </p:nvSpPr>
        <p:spPr>
          <a:xfrm>
            <a:off x="765025" y="4216328"/>
            <a:ext cx="9612971" cy="1143324"/>
          </a:xfrm>
        </p:spPr>
        <p:txBody>
          <a:bodyPr rtlCol="0"/>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
        <p:nvSpPr>
          <p:cNvPr id="4" name="Espace réservé de la date 3"/>
          <p:cNvSpPr>
            <a:spLocks noGrp="1"/>
          </p:cNvSpPr>
          <p:nvPr>
            <p:ph type="dt" sz="half" idx="10"/>
          </p:nvPr>
        </p:nvSpPr>
        <p:spPr>
          <a:xfrm>
            <a:off x="738908" y="6453386"/>
            <a:ext cx="1622409" cy="404614"/>
          </a:xfrm>
        </p:spPr>
        <p:txBody>
          <a:bodyPr rtlCol="0"/>
          <a:lstStyle>
            <a:lvl1pPr>
              <a:defRPr>
                <a:solidFill>
                  <a:schemeClr val="tx2"/>
                </a:solidFill>
              </a:defRPr>
            </a:lvl1pPr>
          </a:lstStyle>
          <a:p>
            <a:pPr rtl="0"/>
            <a:fld id="{EB5E0A11-9398-468D-A8E2-506101C27709}" type="datetime1">
              <a:rPr lang="fr-FR" noProof="0" smtClean="0"/>
              <a:t>23/02/2023</a:t>
            </a:fld>
            <a:endParaRPr lang="fr-FR" noProof="0"/>
          </a:p>
        </p:txBody>
      </p:sp>
      <p:sp>
        <p:nvSpPr>
          <p:cNvPr id="5" name="Espace réservé du pied de page 4"/>
          <p:cNvSpPr>
            <a:spLocks noGrp="1"/>
          </p:cNvSpPr>
          <p:nvPr>
            <p:ph type="ftr" sz="quarter" idx="11"/>
          </p:nvPr>
        </p:nvSpPr>
        <p:spPr>
          <a:xfrm>
            <a:off x="2584312" y="6453386"/>
            <a:ext cx="7023377" cy="404614"/>
          </a:xfrm>
        </p:spPr>
        <p:txBody>
          <a:bodyPr rtlCol="0"/>
          <a:lstStyle>
            <a:lvl1pPr algn="ctr">
              <a:defRPr>
                <a:solidFill>
                  <a:schemeClr val="tx2"/>
                </a:solidFill>
              </a:defRPr>
            </a:lvl1pPr>
          </a:lstStyle>
          <a:p>
            <a:pPr rtl="0"/>
            <a:endParaRPr lang="fr-FR" noProof="0"/>
          </a:p>
        </p:txBody>
      </p:sp>
      <p:sp>
        <p:nvSpPr>
          <p:cNvPr id="6" name="Espace réservé du numéro de diapositive 5"/>
          <p:cNvSpPr>
            <a:spLocks noGrp="1"/>
          </p:cNvSpPr>
          <p:nvPr>
            <p:ph type="sldNum" sz="quarter" idx="12"/>
          </p:nvPr>
        </p:nvSpPr>
        <p:spPr>
          <a:xfrm>
            <a:off x="9830683" y="6453386"/>
            <a:ext cx="1596292" cy="404614"/>
          </a:xfrm>
        </p:spPr>
        <p:txBody>
          <a:bodyPr rtlCol="0"/>
          <a:lstStyle>
            <a:lvl1pPr>
              <a:defRPr>
                <a:solidFill>
                  <a:schemeClr val="tx2"/>
                </a:solidFill>
              </a:defRPr>
            </a:lvl1pPr>
          </a:lstStyle>
          <a:p>
            <a:pPr rtl="0"/>
            <a:fld id="{69E57DC2-970A-4B3E-BB1C-7A09969E49DF}" type="slidenum">
              <a:rPr lang="fr-FR" noProof="0" smtClean="0"/>
              <a:pPr rtl="0"/>
              <a:t>‹N°›</a:t>
            </a:fld>
            <a:endParaRPr lang="fr-FR" noProof="0"/>
          </a:p>
        </p:txBody>
      </p:sp>
      <p:sp>
        <p:nvSpPr>
          <p:cNvPr id="7" name="Forme libre 6" title="Repère de rognage"/>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lvl1pPr>
              <a:defRPr>
                <a:solidFill>
                  <a:schemeClr val="tx2"/>
                </a:solidFill>
              </a:defRPr>
            </a:lvl1pPr>
          </a:lstStyle>
          <a:p>
            <a:pPr rtl="0"/>
            <a:r>
              <a:rPr lang="fr-FR" noProof="0"/>
              <a:t>Modifiez le style du titre</a:t>
            </a:r>
          </a:p>
        </p:txBody>
      </p:sp>
      <p:sp>
        <p:nvSpPr>
          <p:cNvPr id="3" name="Espace réservé du contenu 2"/>
          <p:cNvSpPr>
            <a:spLocks noGrp="1"/>
          </p:cNvSpPr>
          <p:nvPr>
            <p:ph sz="half" idx="1" hasCustomPrompt="1"/>
          </p:nvPr>
        </p:nvSpPr>
        <p:spPr>
          <a:xfrm>
            <a:off x="1371600" y="2285999"/>
            <a:ext cx="4447786" cy="3581401"/>
          </a:xfrm>
        </p:spPr>
        <p:txBody>
          <a:bodyPr rtlCol="0"/>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p:cNvSpPr>
            <a:spLocks noGrp="1"/>
          </p:cNvSpPr>
          <p:nvPr>
            <p:ph sz="half" idx="2" hasCustomPrompt="1"/>
          </p:nvPr>
        </p:nvSpPr>
        <p:spPr>
          <a:xfrm>
            <a:off x="6525403" y="2285999"/>
            <a:ext cx="4447786" cy="3581401"/>
          </a:xfrm>
        </p:spPr>
        <p:txBody>
          <a:bodyPr rtlCol="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e la date 4"/>
          <p:cNvSpPr>
            <a:spLocks noGrp="1"/>
          </p:cNvSpPr>
          <p:nvPr>
            <p:ph type="dt" sz="half" idx="10"/>
          </p:nvPr>
        </p:nvSpPr>
        <p:spPr/>
        <p:txBody>
          <a:bodyPr rtlCol="0"/>
          <a:lstStyle/>
          <a:p>
            <a:pPr rtl="0"/>
            <a:fld id="{C6563BBE-4BD2-44A6-88C2-3DFD8FC8C1A5}" type="datetime1">
              <a:rPr lang="fr-FR" noProof="0" smtClean="0"/>
              <a:t>23/02/2023</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9E57DC2-970A-4B3E-BB1C-7A09969E49DF}" type="slidenum">
              <a:rPr lang="fr-FR" noProof="0" smtClean="0"/>
              <a:t>‹N°›</a:t>
            </a:fld>
            <a:endParaRPr lang="fr-FR"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1371600" y="685800"/>
            <a:ext cx="9601200" cy="1485900"/>
          </a:xfrm>
        </p:spPr>
        <p:txBody>
          <a:bodyPr rtlCol="0"/>
          <a:lstStyle>
            <a:lvl1pPr>
              <a:defRPr>
                <a:solidFill>
                  <a:schemeClr val="tx2"/>
                </a:solidFill>
              </a:defRPr>
            </a:lvl1pPr>
          </a:lstStyle>
          <a:p>
            <a:pPr rtl="0"/>
            <a:r>
              <a:rPr lang="fr-FR" noProof="0"/>
              <a:t>Modifiez le style du titre</a:t>
            </a:r>
          </a:p>
        </p:txBody>
      </p:sp>
      <p:sp>
        <p:nvSpPr>
          <p:cNvPr id="3" name="Espace réservé du texte 2"/>
          <p:cNvSpPr>
            <a:spLocks noGrp="1"/>
          </p:cNvSpPr>
          <p:nvPr>
            <p:ph type="body" idx="1" hasCustomPrompt="1"/>
          </p:nvPr>
        </p:nvSpPr>
        <p:spPr>
          <a:xfrm>
            <a:off x="1371600" y="2340864"/>
            <a:ext cx="4443984" cy="823912"/>
          </a:xfrm>
        </p:spPr>
        <p:txBody>
          <a:bodyPr rtlCol="0"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4" name="Espace réservé du contenu 3"/>
          <p:cNvSpPr>
            <a:spLocks noGrp="1"/>
          </p:cNvSpPr>
          <p:nvPr>
            <p:ph sz="half" idx="2" hasCustomPrompt="1"/>
          </p:nvPr>
        </p:nvSpPr>
        <p:spPr>
          <a:xfrm>
            <a:off x="1371600" y="3305207"/>
            <a:ext cx="4443984" cy="2562193"/>
          </a:xfrm>
        </p:spPr>
        <p:txBody>
          <a:bodyPr rtlCol="0"/>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p:cNvSpPr>
            <a:spLocks noGrp="1"/>
          </p:cNvSpPr>
          <p:nvPr>
            <p:ph type="body" sz="quarter" idx="3" hasCustomPrompt="1"/>
          </p:nvPr>
        </p:nvSpPr>
        <p:spPr>
          <a:xfrm>
            <a:off x="6525014" y="2340864"/>
            <a:ext cx="4443984" cy="823912"/>
          </a:xfrm>
        </p:spPr>
        <p:txBody>
          <a:bodyPr rtlCol="0"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6" name="Espace réservé du contenu 5"/>
          <p:cNvSpPr>
            <a:spLocks noGrp="1"/>
          </p:cNvSpPr>
          <p:nvPr>
            <p:ph sz="quarter" idx="4" hasCustomPrompt="1"/>
          </p:nvPr>
        </p:nvSpPr>
        <p:spPr>
          <a:xfrm>
            <a:off x="6525014" y="3305207"/>
            <a:ext cx="4443984" cy="2562193"/>
          </a:xfrm>
        </p:spPr>
        <p:txBody>
          <a:bodyPr rtlCol="0"/>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p:cNvSpPr>
            <a:spLocks noGrp="1"/>
          </p:cNvSpPr>
          <p:nvPr>
            <p:ph type="dt" sz="half" idx="10"/>
          </p:nvPr>
        </p:nvSpPr>
        <p:spPr/>
        <p:txBody>
          <a:bodyPr rtlCol="0"/>
          <a:lstStyle/>
          <a:p>
            <a:pPr rtl="0"/>
            <a:fld id="{D262C45A-21A3-4B05-B2F9-D8CB0570209E}" type="datetime1">
              <a:rPr lang="fr-FR" noProof="0" smtClean="0"/>
              <a:t>23/02/2023</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69E57DC2-970A-4B3E-BB1C-7A09969E49DF}" type="slidenum">
              <a:rPr lang="fr-FR" noProof="0" smtClean="0"/>
              <a:t>‹N°›</a:t>
            </a:fld>
            <a:endParaRPr lang="fr-FR"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e la date 2"/>
          <p:cNvSpPr>
            <a:spLocks noGrp="1"/>
          </p:cNvSpPr>
          <p:nvPr>
            <p:ph type="dt" sz="half" idx="10"/>
          </p:nvPr>
        </p:nvSpPr>
        <p:spPr/>
        <p:txBody>
          <a:bodyPr rtlCol="0"/>
          <a:lstStyle/>
          <a:p>
            <a:pPr rtl="0"/>
            <a:fld id="{3B3B5F54-669E-4242-B20C-FEC67C52BA91}" type="datetime1">
              <a:rPr lang="fr-FR" noProof="0" smtClean="0"/>
              <a:t>23/02/2023</a:t>
            </a:fld>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69E57DC2-970A-4B3E-BB1C-7A09969E49DF}" type="slidenum">
              <a:rPr lang="fr-FR" noProof="0" smtClean="0"/>
              <a:t>‹N°›</a:t>
            </a:fld>
            <a:endParaRPr lang="fr-FR"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874E34C7-1BD1-4C59-A431-26F54DD0FE99}" type="datetime1">
              <a:rPr lang="fr-FR" noProof="0" smtClean="0"/>
              <a:t>23/02/2023</a:t>
            </a:fld>
            <a:endParaRPr lang="fr-FR" noProof="0"/>
          </a:p>
        </p:txBody>
      </p:sp>
      <p:sp>
        <p:nvSpPr>
          <p:cNvPr id="3" name="Espace réservé du pied de page 2"/>
          <p:cNvSpPr>
            <a:spLocks noGrp="1"/>
          </p:cNvSpPr>
          <p:nvPr>
            <p:ph type="ftr" sz="quarter" idx="11"/>
          </p:nvPr>
        </p:nvSpPr>
        <p:spPr/>
        <p:txBody>
          <a:bodyPr rtlCol="0"/>
          <a:lstStyle/>
          <a:p>
            <a:pPr rtl="0"/>
            <a:endParaRPr lang="fr-FR" noProof="0"/>
          </a:p>
        </p:txBody>
      </p:sp>
      <p:sp>
        <p:nvSpPr>
          <p:cNvPr id="4" name="Espace réservé du numéro de diapositive 3"/>
          <p:cNvSpPr>
            <a:spLocks noGrp="1"/>
          </p:cNvSpPr>
          <p:nvPr>
            <p:ph type="sldNum" sz="quarter" idx="12"/>
          </p:nvPr>
        </p:nvSpPr>
        <p:spPr/>
        <p:txBody>
          <a:bodyPr rtlCol="0"/>
          <a:lstStyle/>
          <a:p>
            <a:pPr rtl="0"/>
            <a:fld id="{69E57DC2-970A-4B3E-BB1C-7A09969E49DF}" type="slidenum">
              <a:rPr lang="fr-FR" noProof="0" smtClean="0"/>
              <a:t>‹N°›</a:t>
            </a:fld>
            <a:endParaRPr lang="fr-FR"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title="Forme d’arrière-plan"/>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723900" y="685800"/>
            <a:ext cx="3855720" cy="2157884"/>
          </a:xfrm>
        </p:spPr>
        <p:txBody>
          <a:bodyPr rtlCol="0" anchor="t">
            <a:noAutofit/>
          </a:bodyPr>
          <a:lstStyle>
            <a:lvl1pPr>
              <a:lnSpc>
                <a:spcPct val="84000"/>
              </a:lnSpc>
              <a:defRPr sz="4800" baseline="0">
                <a:solidFill>
                  <a:schemeClr val="tx2"/>
                </a:solidFill>
              </a:defRPr>
            </a:lvl1pPr>
          </a:lstStyle>
          <a:p>
            <a:pPr rtl="0"/>
            <a:r>
              <a:rPr lang="fr-FR" noProof="0"/>
              <a:t>Modifiez le style du titre</a:t>
            </a:r>
          </a:p>
        </p:txBody>
      </p:sp>
      <p:sp>
        <p:nvSpPr>
          <p:cNvPr id="3" name="Espace réservé du contenu 2"/>
          <p:cNvSpPr>
            <a:spLocks noGrp="1"/>
          </p:cNvSpPr>
          <p:nvPr>
            <p:ph idx="1" hasCustomPrompt="1"/>
          </p:nvPr>
        </p:nvSpPr>
        <p:spPr>
          <a:xfrm>
            <a:off x="6256020" y="685801"/>
            <a:ext cx="5212080" cy="5175250"/>
          </a:xfrm>
        </p:spPr>
        <p:txBody>
          <a:bodyPr rtlCol="0"/>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p:cNvSpPr>
            <a:spLocks noGrp="1"/>
          </p:cNvSpPr>
          <p:nvPr>
            <p:ph type="body" sz="half" idx="2" hasCustomPrompt="1"/>
          </p:nvPr>
        </p:nvSpPr>
        <p:spPr>
          <a:xfrm>
            <a:off x="723900" y="2856344"/>
            <a:ext cx="3855720" cy="3011056"/>
          </a:xfrm>
        </p:spPr>
        <p:txBody>
          <a:bodyPr rtlCol="0"/>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p:cNvSpPr>
            <a:spLocks noGrp="1"/>
          </p:cNvSpPr>
          <p:nvPr>
            <p:ph type="dt" sz="half" idx="10"/>
          </p:nvPr>
        </p:nvSpPr>
        <p:spPr>
          <a:xfrm>
            <a:off x="723900" y="6453386"/>
            <a:ext cx="1204572" cy="404614"/>
          </a:xfrm>
        </p:spPr>
        <p:txBody>
          <a:bodyPr rtlCol="0"/>
          <a:lstStyle>
            <a:lvl1pPr>
              <a:defRPr>
                <a:solidFill>
                  <a:schemeClr val="tx2"/>
                </a:solidFill>
              </a:defRPr>
            </a:lvl1pPr>
          </a:lstStyle>
          <a:p>
            <a:pPr rtl="0"/>
            <a:fld id="{89B75EAA-98D5-4BE3-BEEC-5DF1769883AE}" type="datetime1">
              <a:rPr lang="fr-FR" noProof="0" smtClean="0"/>
              <a:t>23/02/2023</a:t>
            </a:fld>
            <a:endParaRPr lang="fr-FR" noProof="0"/>
          </a:p>
        </p:txBody>
      </p:sp>
      <p:sp>
        <p:nvSpPr>
          <p:cNvPr id="6" name="Espace réservé du pied de page 5"/>
          <p:cNvSpPr>
            <a:spLocks noGrp="1"/>
          </p:cNvSpPr>
          <p:nvPr>
            <p:ph type="ftr" sz="quarter" idx="11"/>
          </p:nvPr>
        </p:nvSpPr>
        <p:spPr>
          <a:xfrm>
            <a:off x="2205945" y="6453386"/>
            <a:ext cx="2373675" cy="404614"/>
          </a:xfrm>
        </p:spPr>
        <p:txBody>
          <a:bodyPr rtlCol="0"/>
          <a:lstStyle>
            <a:lvl1pPr>
              <a:defRPr>
                <a:solidFill>
                  <a:schemeClr val="tx2"/>
                </a:solidFill>
              </a:defRPr>
            </a:lvl1pPr>
          </a:lstStyle>
          <a:p>
            <a:pPr rtl="0"/>
            <a:endParaRPr lang="fr-FR" noProof="0"/>
          </a:p>
        </p:txBody>
      </p:sp>
      <p:sp>
        <p:nvSpPr>
          <p:cNvPr id="7" name="Espace réservé du numéro de diapositive 6"/>
          <p:cNvSpPr>
            <a:spLocks noGrp="1"/>
          </p:cNvSpPr>
          <p:nvPr>
            <p:ph type="sldNum" sz="quarter" idx="12"/>
          </p:nvPr>
        </p:nvSpPr>
        <p:spPr>
          <a:xfrm>
            <a:off x="9883140" y="6453386"/>
            <a:ext cx="1596292" cy="404614"/>
          </a:xfrm>
        </p:spPr>
        <p:txBody>
          <a:bodyPr rtlCol="0"/>
          <a:lstStyle>
            <a:lvl1pPr>
              <a:defRPr>
                <a:solidFill>
                  <a:schemeClr val="tx2"/>
                </a:solidFill>
              </a:defRPr>
            </a:lvl1pPr>
          </a:lstStyle>
          <a:p>
            <a:pPr rtl="0"/>
            <a:fld id="{69E57DC2-970A-4B3E-BB1C-7A09969E49DF}" type="slidenum">
              <a:rPr lang="fr-FR" noProof="0" smtClean="0"/>
              <a:pPr rtl="0"/>
              <a:t>‹N°›</a:t>
            </a:fld>
            <a:endParaRPr lang="fr-FR" noProof="0"/>
          </a:p>
        </p:txBody>
      </p:sp>
      <p:sp>
        <p:nvSpPr>
          <p:cNvPr id="9" name="Rectangle 8" title="Barre de séparation"/>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8" name="Rectangle 7" title="Forme d’arrière-plan"/>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723900" y="685800"/>
            <a:ext cx="3855720" cy="2157884"/>
          </a:xfrm>
        </p:spPr>
        <p:txBody>
          <a:bodyPr rtlCol="0" anchor="t">
            <a:normAutofit/>
          </a:bodyPr>
          <a:lstStyle>
            <a:lvl1pPr>
              <a:lnSpc>
                <a:spcPct val="84000"/>
              </a:lnSpc>
              <a:defRPr sz="4800" baseline="0"/>
            </a:lvl1pPr>
          </a:lstStyle>
          <a:p>
            <a:pPr rtl="0"/>
            <a:r>
              <a:rPr lang="fr-FR" noProof="0"/>
              <a:t>Modifiez le style du titre</a:t>
            </a:r>
          </a:p>
        </p:txBody>
      </p:sp>
      <p:sp>
        <p:nvSpPr>
          <p:cNvPr id="3" name="Espace réservé de l’image 2"/>
          <p:cNvSpPr>
            <a:spLocks noGrp="1" noChangeAspect="1"/>
          </p:cNvSpPr>
          <p:nvPr>
            <p:ph type="pic" idx="1" hasCustomPrompt="1"/>
          </p:nvPr>
        </p:nvSpPr>
        <p:spPr>
          <a:xfrm>
            <a:off x="5532120" y="0"/>
            <a:ext cx="6659880" cy="6857999"/>
          </a:xfrm>
        </p:spPr>
        <p:txBody>
          <a:bodyPr rtlCol="0"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723900" y="2855968"/>
            <a:ext cx="3855720" cy="3011432"/>
          </a:xfrm>
        </p:spPr>
        <p:txBody>
          <a:bodyPr rtlCol="0"/>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p:cNvSpPr>
            <a:spLocks noGrp="1"/>
          </p:cNvSpPr>
          <p:nvPr>
            <p:ph type="dt" sz="half" idx="10"/>
          </p:nvPr>
        </p:nvSpPr>
        <p:spPr>
          <a:xfrm>
            <a:off x="723900" y="6453386"/>
            <a:ext cx="1204572" cy="404614"/>
          </a:xfrm>
        </p:spPr>
        <p:txBody>
          <a:bodyPr rtlCol="0"/>
          <a:lstStyle>
            <a:lvl1pPr>
              <a:defRPr>
                <a:solidFill>
                  <a:schemeClr val="tx2"/>
                </a:solidFill>
              </a:defRPr>
            </a:lvl1pPr>
          </a:lstStyle>
          <a:p>
            <a:pPr rtl="0"/>
            <a:fld id="{7905269A-CAA5-4373-8346-72C4F88512B2}" type="datetime1">
              <a:rPr lang="fr-FR" noProof="0" smtClean="0"/>
              <a:t>23/02/2023</a:t>
            </a:fld>
            <a:endParaRPr lang="fr-FR" noProof="0"/>
          </a:p>
        </p:txBody>
      </p:sp>
      <p:sp>
        <p:nvSpPr>
          <p:cNvPr id="6" name="Espace réservé du pied de page 5"/>
          <p:cNvSpPr>
            <a:spLocks noGrp="1"/>
          </p:cNvSpPr>
          <p:nvPr>
            <p:ph type="ftr" sz="quarter" idx="11"/>
          </p:nvPr>
        </p:nvSpPr>
        <p:spPr>
          <a:xfrm>
            <a:off x="2205945" y="6453386"/>
            <a:ext cx="2373675" cy="404614"/>
          </a:xfrm>
        </p:spPr>
        <p:txBody>
          <a:bodyPr rtlCol="0"/>
          <a:lstStyle>
            <a:lvl1pPr>
              <a:defRPr>
                <a:solidFill>
                  <a:schemeClr val="tx2"/>
                </a:solidFill>
              </a:defRPr>
            </a:lvl1pPr>
          </a:lstStyle>
          <a:p>
            <a:pPr rtl="0"/>
            <a:endParaRPr lang="fr-FR" noProof="0"/>
          </a:p>
        </p:txBody>
      </p:sp>
      <p:sp>
        <p:nvSpPr>
          <p:cNvPr id="7" name="Espace réservé du numéro de diapositive 6"/>
          <p:cNvSpPr>
            <a:spLocks noGrp="1"/>
          </p:cNvSpPr>
          <p:nvPr>
            <p:ph type="sldNum" sz="quarter" idx="12"/>
          </p:nvPr>
        </p:nvSpPr>
        <p:spPr>
          <a:xfrm>
            <a:off x="9883140" y="6453386"/>
            <a:ext cx="1596292" cy="404614"/>
          </a:xfrm>
        </p:spPr>
        <p:txBody>
          <a:bodyPr rtlCol="0"/>
          <a:lstStyle>
            <a:lvl1pPr>
              <a:defRPr>
                <a:solidFill>
                  <a:schemeClr val="tx2"/>
                </a:solidFill>
              </a:defRPr>
            </a:lvl1pPr>
          </a:lstStyle>
          <a:p>
            <a:pPr rtl="0"/>
            <a:fld id="{69E57DC2-970A-4B3E-BB1C-7A09969E49DF}" type="slidenum">
              <a:rPr lang="fr-FR" noProof="0" smtClean="0"/>
              <a:pPr rtl="0"/>
              <a:t>‹N°›</a:t>
            </a:fld>
            <a:endParaRPr lang="fr-FR" noProof="0"/>
          </a:p>
        </p:txBody>
      </p:sp>
      <p:sp>
        <p:nvSpPr>
          <p:cNvPr id="9" name="Rectangle 8" title="Barre de séparation"/>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Espace réservé au titre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pPr rtl="0"/>
            <a:r>
              <a:rPr lang="fr-FR" noProof="0"/>
              <a:t>Modifiez le style du titre</a:t>
            </a:r>
          </a:p>
        </p:txBody>
      </p:sp>
      <p:sp>
        <p:nvSpPr>
          <p:cNvPr id="3" name="Espace réservé du texte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pPr rtl="0"/>
            <a:fld id="{1608B52C-6477-4F49-96AF-2A2F509D9CC6}" type="datetime1">
              <a:rPr lang="fr-FR" noProof="0" smtClean="0"/>
              <a:t>23/02/2023</a:t>
            </a:fld>
            <a:endParaRPr lang="fr-FR" noProof="0"/>
          </a:p>
        </p:txBody>
      </p:sp>
      <p:sp>
        <p:nvSpPr>
          <p:cNvPr id="5" name="Espace réservé du pied de page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pPr rtl="0"/>
            <a:endParaRPr lang="fr-FR" noProof="0"/>
          </a:p>
        </p:txBody>
      </p:sp>
      <p:sp>
        <p:nvSpPr>
          <p:cNvPr id="6" name="Espace réservé du numéro de diapositive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pPr rtl="0"/>
            <a:fld id="{69E57DC2-970A-4B3E-BB1C-7A09969E49DF}" type="slidenum">
              <a:rPr lang="fr-FR" noProof="0" smtClean="0"/>
              <a:pPr rtl="0"/>
              <a:t>‹N°›</a:t>
            </a:fld>
            <a:endParaRPr lang="fr-FR" noProof="0"/>
          </a:p>
        </p:txBody>
      </p:sp>
      <p:sp>
        <p:nvSpPr>
          <p:cNvPr id="9" name="Rectangle 8" title="Barre latérale"/>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lucid.app/lucidchart/3fd68054-fc84-4e83-add6-86b738776e4c/edit?page=0_0#?folder_id=home&amp;browser=icon" TargetMode="External"/><Relationship Id="rId3" Type="http://schemas.openxmlformats.org/officeDocument/2006/relationships/image" Target="../media/image5.jpeg"/><Relationship Id="rId7" Type="http://schemas.openxmlformats.org/officeDocument/2006/relationships/image" Target="../media/image8.png"/><Relationship Id="rId2" Type="http://schemas.openxmlformats.org/officeDocument/2006/relationships/hyperlink" Target="https://argouml.fr.uptodown.com/windows" TargetMode="Externa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gif"/><Relationship Id="rId4" Type="http://schemas.openxmlformats.org/officeDocument/2006/relationships/hyperlink" Target="https://www.nomagic.com/products/magicdraw" TargetMode="External"/><Relationship Id="rId9"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fr.wikipedia.org/wiki/Object_Management_Group"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customXml" Target="../ink/ink1.xml"/><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pic>
        <p:nvPicPr>
          <p:cNvPr id="23" name="Image 22" descr="plan rapproché extrême d’un graphique en courbes">
            <a:extLst>
              <a:ext uri="{FF2B5EF4-FFF2-40B4-BE49-F238E27FC236}">
                <a16:creationId xmlns:a16="http://schemas.microsoft.com/office/drawing/2014/main" id="{B38A25AE-7B44-4EC1-BC0C-CF0FFF036705}"/>
              </a:ext>
            </a:extLst>
          </p:cNvPr>
          <p:cNvPicPr>
            <a:picLocks noChangeAspect="1"/>
          </p:cNvPicPr>
          <p:nvPr/>
        </p:nvPicPr>
        <p:blipFill rotWithShape="1">
          <a:blip r:embed="rId3"/>
          <a:srcRect t="10000"/>
          <a:stretch/>
        </p:blipFill>
        <p:spPr>
          <a:xfrm>
            <a:off x="20" y="10"/>
            <a:ext cx="12191980" cy="6857990"/>
          </a:xfrm>
          <a:prstGeom prst="rect">
            <a:avLst/>
          </a:prstGeom>
        </p:spPr>
      </p:pic>
      <p:sp>
        <p:nvSpPr>
          <p:cNvPr id="52" name="Forme libre : Form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2" name="Titr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rtlCol="0">
            <a:normAutofit/>
          </a:bodyPr>
          <a:lstStyle/>
          <a:p>
            <a:pPr algn="l"/>
            <a:r>
              <a:rPr lang="fr-FR" sz="3200" dirty="0">
                <a:solidFill>
                  <a:srgbClr val="FFFFFF"/>
                </a:solidFill>
              </a:rPr>
              <a:t>UML: </a:t>
            </a:r>
            <a:r>
              <a:rPr lang="fr-FR" sz="3200" dirty="0" err="1">
                <a:solidFill>
                  <a:srgbClr val="FFFFFF"/>
                </a:solidFill>
              </a:rPr>
              <a:t>Unified</a:t>
            </a:r>
            <a:r>
              <a:rPr lang="fr-FR" sz="3200" dirty="0">
                <a:solidFill>
                  <a:srgbClr val="FFFFFF"/>
                </a:solidFill>
              </a:rPr>
              <a:t> Modeling </a:t>
            </a:r>
            <a:r>
              <a:rPr lang="fr-FR" sz="3200" dirty="0" err="1">
                <a:solidFill>
                  <a:srgbClr val="FFFFFF"/>
                </a:solidFill>
              </a:rPr>
              <a:t>Language</a:t>
            </a:r>
            <a:endParaRPr lang="fr-FR" sz="3200" dirty="0">
              <a:solidFill>
                <a:srgbClr val="FFFFFF"/>
              </a:solidFill>
            </a:endParaRPr>
          </a:p>
        </p:txBody>
      </p:sp>
      <p:sp>
        <p:nvSpPr>
          <p:cNvPr id="3" name="Sous-titre 2">
            <a:extLst>
              <a:ext uri="{FF2B5EF4-FFF2-40B4-BE49-F238E27FC236}">
                <a16:creationId xmlns:a16="http://schemas.microsoft.com/office/drawing/2014/main" id="{36A0527F-C5FD-4E9B-9F21-5D1FBA31314B}"/>
              </a:ext>
            </a:extLst>
          </p:cNvPr>
          <p:cNvSpPr>
            <a:spLocks noGrp="1"/>
          </p:cNvSpPr>
          <p:nvPr>
            <p:ph type="subTitle" idx="1"/>
          </p:nvPr>
        </p:nvSpPr>
        <p:spPr>
          <a:xfrm>
            <a:off x="6298010" y="5541111"/>
            <a:ext cx="5268177" cy="531866"/>
          </a:xfrm>
        </p:spPr>
        <p:txBody>
          <a:bodyPr rtlCol="0">
            <a:normAutofit/>
          </a:bodyPr>
          <a:lstStyle/>
          <a:p>
            <a:pPr algn="l" rtl="0">
              <a:spcAft>
                <a:spcPts val="600"/>
              </a:spcAft>
            </a:pPr>
            <a:r>
              <a:rPr lang="fr-FR" sz="1800" dirty="0">
                <a:solidFill>
                  <a:srgbClr val="FFFFFF"/>
                </a:solidFill>
              </a:rPr>
              <a:t>Moussa CAMARA</a:t>
            </a: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B65C4F-1857-44D9-98EB-D217E825BB90}"/>
              </a:ext>
            </a:extLst>
          </p:cNvPr>
          <p:cNvSpPr>
            <a:spLocks noGrp="1"/>
          </p:cNvSpPr>
          <p:nvPr>
            <p:ph type="title"/>
          </p:nvPr>
        </p:nvSpPr>
        <p:spPr>
          <a:xfrm>
            <a:off x="1371600" y="685800"/>
            <a:ext cx="9601200" cy="866163"/>
          </a:xfrm>
        </p:spPr>
        <p:txBody>
          <a:bodyPr>
            <a:normAutofit/>
          </a:bodyPr>
          <a:lstStyle/>
          <a:p>
            <a:r>
              <a:rPr lang="fr-FR" dirty="0"/>
              <a:t>Concepts orientés objet</a:t>
            </a:r>
          </a:p>
        </p:txBody>
      </p:sp>
      <p:sp>
        <p:nvSpPr>
          <p:cNvPr id="3" name="Espace réservé du contenu 2">
            <a:extLst>
              <a:ext uri="{FF2B5EF4-FFF2-40B4-BE49-F238E27FC236}">
                <a16:creationId xmlns:a16="http://schemas.microsoft.com/office/drawing/2014/main" id="{14CBBBA4-5D9D-45B1-A9D4-876FDD394526}"/>
              </a:ext>
            </a:extLst>
          </p:cNvPr>
          <p:cNvSpPr>
            <a:spLocks noGrp="1"/>
          </p:cNvSpPr>
          <p:nvPr>
            <p:ph idx="1"/>
          </p:nvPr>
        </p:nvSpPr>
        <p:spPr>
          <a:xfrm>
            <a:off x="1371600" y="1635853"/>
            <a:ext cx="9601200" cy="4536347"/>
          </a:xfrm>
        </p:spPr>
        <p:txBody>
          <a:bodyPr>
            <a:normAutofit fontScale="92500" lnSpcReduction="10000"/>
          </a:bodyPr>
          <a:lstStyle/>
          <a:p>
            <a:pPr marL="0" indent="0">
              <a:buNone/>
            </a:pPr>
            <a:r>
              <a:rPr lang="fr-FR" dirty="0"/>
              <a:t>Les objets permettent la décomposition de systèmes complexes en éléments compréhensibles qui permettent de construire les pièces une par une.</a:t>
            </a:r>
          </a:p>
          <a:p>
            <a:pPr marL="0" indent="0">
              <a:buNone/>
            </a:pPr>
            <a:endParaRPr lang="fr-FR" dirty="0"/>
          </a:p>
          <a:p>
            <a:pPr marL="0" indent="0">
              <a:buNone/>
            </a:pPr>
            <a:r>
              <a:rPr lang="fr-FR" dirty="0"/>
              <a:t>Voici quelques concepts fondamentaux d'un monde orienté objet :</a:t>
            </a:r>
          </a:p>
          <a:p>
            <a:pPr marL="0" indent="0">
              <a:buNone/>
            </a:pPr>
            <a:endParaRPr lang="fr-FR" dirty="0"/>
          </a:p>
          <a:p>
            <a:pPr lvl="1">
              <a:buFont typeface="Wingdings" panose="05000000000000000000" pitchFamily="2" charset="2"/>
              <a:buChar char="Ø"/>
            </a:pPr>
            <a:r>
              <a:rPr lang="fr-FR" dirty="0"/>
              <a:t>Objets Représentent une entité et le module de base</a:t>
            </a:r>
          </a:p>
          <a:p>
            <a:pPr lvl="1">
              <a:buFont typeface="Wingdings" panose="05000000000000000000" pitchFamily="2" charset="2"/>
              <a:buChar char="Ø"/>
            </a:pPr>
            <a:r>
              <a:rPr lang="fr-FR" dirty="0"/>
              <a:t>Classe Plan d'un objet</a:t>
            </a:r>
          </a:p>
          <a:p>
            <a:pPr lvl="1">
              <a:buFont typeface="Wingdings" panose="05000000000000000000" pitchFamily="2" charset="2"/>
              <a:buChar char="Ø"/>
            </a:pPr>
            <a:r>
              <a:rPr lang="fr-FR" dirty="0"/>
              <a:t>Abstraction Comportement d'une entité du monde réel</a:t>
            </a:r>
          </a:p>
          <a:p>
            <a:pPr lvl="1">
              <a:buFont typeface="Wingdings" panose="05000000000000000000" pitchFamily="2" charset="2"/>
              <a:buChar char="Ø"/>
            </a:pPr>
            <a:r>
              <a:rPr lang="fr-FR" dirty="0"/>
              <a:t>Encapsulation Mécanisme qui consiste à relier les données et à les cacher du monde extérieur</a:t>
            </a:r>
          </a:p>
          <a:p>
            <a:pPr lvl="1">
              <a:buFont typeface="Wingdings" panose="05000000000000000000" pitchFamily="2" charset="2"/>
              <a:buChar char="Ø"/>
            </a:pPr>
            <a:r>
              <a:rPr lang="fr-FR" dirty="0"/>
              <a:t>Héritage Mécanisme par lequel de nouvelles classes sont créées à partir d'une classe existante</a:t>
            </a:r>
          </a:p>
          <a:p>
            <a:pPr lvl="1">
              <a:buFont typeface="Wingdings" panose="05000000000000000000" pitchFamily="2" charset="2"/>
              <a:buChar char="Ø"/>
            </a:pPr>
            <a:r>
              <a:rPr lang="fr-FR" dirty="0"/>
              <a:t>Polymorphisme Définit le mécanisme sous différentes formes.</a:t>
            </a:r>
          </a:p>
        </p:txBody>
      </p:sp>
    </p:spTree>
    <p:extLst>
      <p:ext uri="{BB962C8B-B14F-4D97-AF65-F5344CB8AC3E}">
        <p14:creationId xmlns:p14="http://schemas.microsoft.com/office/powerpoint/2010/main" val="1399979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2B286E-432B-49D7-95DD-72D15106386B}"/>
              </a:ext>
            </a:extLst>
          </p:cNvPr>
          <p:cNvSpPr>
            <a:spLocks noGrp="1"/>
          </p:cNvSpPr>
          <p:nvPr>
            <p:ph type="title"/>
          </p:nvPr>
        </p:nvSpPr>
        <p:spPr>
          <a:xfrm>
            <a:off x="1371600" y="685800"/>
            <a:ext cx="9601200" cy="874552"/>
          </a:xfrm>
        </p:spPr>
        <p:txBody>
          <a:bodyPr/>
          <a:lstStyle/>
          <a:p>
            <a:r>
              <a:rPr lang="en-US" dirty="0"/>
              <a:t>UML: Les </a:t>
            </a:r>
            <a:r>
              <a:rPr lang="en-US" dirty="0" err="1"/>
              <a:t>outils</a:t>
            </a:r>
            <a:endParaRPr lang="fr-FR" dirty="0"/>
          </a:p>
        </p:txBody>
      </p:sp>
      <p:sp>
        <p:nvSpPr>
          <p:cNvPr id="3" name="Espace réservé du contenu 2">
            <a:extLst>
              <a:ext uri="{FF2B5EF4-FFF2-40B4-BE49-F238E27FC236}">
                <a16:creationId xmlns:a16="http://schemas.microsoft.com/office/drawing/2014/main" id="{94CC3050-FFF4-4A49-8DD5-5132195023A1}"/>
              </a:ext>
            </a:extLst>
          </p:cNvPr>
          <p:cNvSpPr>
            <a:spLocks noGrp="1"/>
          </p:cNvSpPr>
          <p:nvPr>
            <p:ph idx="1"/>
          </p:nvPr>
        </p:nvSpPr>
        <p:spPr>
          <a:xfrm>
            <a:off x="1371599" y="1904301"/>
            <a:ext cx="10406543" cy="3963099"/>
          </a:xfrm>
        </p:spPr>
        <p:txBody>
          <a:bodyPr/>
          <a:lstStyle/>
          <a:p>
            <a:r>
              <a:rPr lang="fr-FR" dirty="0"/>
              <a:t>Les modélisations UML ne se dessinent bien sûr pas avec Paint. Ce sont les outils UML qui vous aident à utiliser le langage de modélisation. Mais trouver le bon outil n’est pas si facile. Il existe d’innombrables fournisseurs de programmes UML sur Internet, mais tous n’offrent pas les mêmes fonctions.</a:t>
            </a:r>
          </a:p>
          <a:p>
            <a:endParaRPr lang="fr-FR" dirty="0"/>
          </a:p>
          <a:p>
            <a:r>
              <a:rPr lang="fr-FR" dirty="0"/>
              <a:t>En voici quelques uns:</a:t>
            </a:r>
          </a:p>
          <a:p>
            <a:pPr marL="987552" lvl="1" indent="-457200">
              <a:buFont typeface="+mj-lt"/>
              <a:buAutoNum type="arabicPeriod"/>
            </a:pPr>
            <a:r>
              <a:rPr lang="fr-FR" b="0" i="0" dirty="0" err="1">
                <a:solidFill>
                  <a:srgbClr val="3C3C3C"/>
                </a:solidFill>
                <a:effectLst/>
                <a:latin typeface="1und1WebSansBlackCn"/>
              </a:rPr>
              <a:t>Gliffy</a:t>
            </a:r>
            <a:r>
              <a:rPr lang="fr-FR" b="0" i="0" dirty="0">
                <a:solidFill>
                  <a:srgbClr val="3C3C3C"/>
                </a:solidFill>
                <a:effectLst/>
                <a:latin typeface="1und1WebSansBlackCn"/>
              </a:rPr>
              <a:t> : un outil UML en ligne pour les débutants</a:t>
            </a:r>
          </a:p>
          <a:p>
            <a:pPr marL="987552" lvl="1" indent="-457200">
              <a:buFont typeface="+mj-lt"/>
              <a:buAutoNum type="arabicPeriod"/>
            </a:pPr>
            <a:r>
              <a:rPr lang="fr-FR" b="0" i="0" dirty="0" err="1">
                <a:solidFill>
                  <a:srgbClr val="3C3C3C"/>
                </a:solidFill>
                <a:effectLst/>
                <a:latin typeface="1und1WebSansBlackCn"/>
              </a:rPr>
              <a:t>ArgoUML</a:t>
            </a:r>
            <a:r>
              <a:rPr lang="fr-FR" b="0" i="0" dirty="0">
                <a:solidFill>
                  <a:srgbClr val="3C3C3C"/>
                </a:solidFill>
                <a:effectLst/>
                <a:latin typeface="1und1WebSansBlackCn"/>
              </a:rPr>
              <a:t> : le logiciel gratuit populaire pour les diagrammes simples</a:t>
            </a:r>
          </a:p>
          <a:p>
            <a:pPr marL="987552" lvl="1" indent="-457200">
              <a:buFont typeface="+mj-lt"/>
              <a:buAutoNum type="arabicPeriod"/>
            </a:pPr>
            <a:r>
              <a:rPr lang="fr-FR" b="0" i="0" dirty="0" err="1">
                <a:solidFill>
                  <a:srgbClr val="3C3C3C"/>
                </a:solidFill>
                <a:effectLst/>
                <a:latin typeface="1und1WebSansBlackCn"/>
              </a:rPr>
              <a:t>MagicDraw</a:t>
            </a:r>
            <a:r>
              <a:rPr lang="fr-FR" b="0" i="0" dirty="0">
                <a:solidFill>
                  <a:srgbClr val="3C3C3C"/>
                </a:solidFill>
                <a:effectLst/>
                <a:latin typeface="1und1WebSansBlackCn"/>
              </a:rPr>
              <a:t> : tout pour des diagrammes UML professionnels</a:t>
            </a:r>
          </a:p>
          <a:p>
            <a:pPr marL="987552" lvl="1" indent="-457200">
              <a:buFont typeface="+mj-lt"/>
              <a:buAutoNum type="arabicPeriod"/>
            </a:pPr>
            <a:r>
              <a:rPr lang="fr-FR" b="0" i="0" dirty="0">
                <a:solidFill>
                  <a:srgbClr val="3C3C3C"/>
                </a:solidFill>
                <a:effectLst/>
                <a:latin typeface="1und1WebSansBlackCn"/>
              </a:rPr>
              <a:t>https://creately.com/fr/lp/outil-de-diagramme-uml/</a:t>
            </a:r>
          </a:p>
          <a:p>
            <a:endParaRPr lang="fr-FR" dirty="0"/>
          </a:p>
        </p:txBody>
      </p:sp>
    </p:spTree>
    <p:extLst>
      <p:ext uri="{BB962C8B-B14F-4D97-AF65-F5344CB8AC3E}">
        <p14:creationId xmlns:p14="http://schemas.microsoft.com/office/powerpoint/2010/main" val="1448232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381E0D-52C7-4F1D-AC95-945558EC1B24}"/>
              </a:ext>
            </a:extLst>
          </p:cNvPr>
          <p:cNvSpPr>
            <a:spLocks noGrp="1"/>
          </p:cNvSpPr>
          <p:nvPr>
            <p:ph type="title"/>
          </p:nvPr>
        </p:nvSpPr>
        <p:spPr>
          <a:xfrm>
            <a:off x="1371600" y="685800"/>
            <a:ext cx="9601200" cy="807440"/>
          </a:xfrm>
        </p:spPr>
        <p:txBody>
          <a:bodyPr/>
          <a:lstStyle/>
          <a:p>
            <a:r>
              <a:rPr lang="en-US" dirty="0"/>
              <a:t>UML: Les </a:t>
            </a:r>
            <a:r>
              <a:rPr lang="en-US" dirty="0" err="1"/>
              <a:t>outils</a:t>
            </a:r>
            <a:endParaRPr lang="fr-FR" dirty="0"/>
          </a:p>
        </p:txBody>
      </p:sp>
      <p:pic>
        <p:nvPicPr>
          <p:cNvPr id="4" name="Picture 4" descr="Télécharger ArgoUML gratuit | Le logiciel gratuit">
            <a:hlinkClick r:id="rId2"/>
            <a:extLst>
              <a:ext uri="{FF2B5EF4-FFF2-40B4-BE49-F238E27FC236}">
                <a16:creationId xmlns:a16="http://schemas.microsoft.com/office/drawing/2014/main" id="{DCA81388-3F46-468E-A4B7-07BF1F58D6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8368" y="1847515"/>
            <a:ext cx="2857500" cy="178292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What's New in MagicDraw 18.5 FR - MagicDraw 18.5 - Documentation">
            <a:hlinkClick r:id="rId4"/>
            <a:extLst>
              <a:ext uri="{FF2B5EF4-FFF2-40B4-BE49-F238E27FC236}">
                <a16:creationId xmlns:a16="http://schemas.microsoft.com/office/drawing/2014/main" id="{FA013479-2E77-4322-9C64-B1B42B1F43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74217" y="4519359"/>
            <a:ext cx="3167894" cy="17659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Интеграция с draw.io">
            <a:extLst>
              <a:ext uri="{FF2B5EF4-FFF2-40B4-BE49-F238E27FC236}">
                <a16:creationId xmlns:a16="http://schemas.microsoft.com/office/drawing/2014/main" id="{C0E915F3-591C-4AA6-84E2-F45140A784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3119" y="4503585"/>
            <a:ext cx="2853696" cy="1788157"/>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9">
            <a:extLst>
              <a:ext uri="{FF2B5EF4-FFF2-40B4-BE49-F238E27FC236}">
                <a16:creationId xmlns:a16="http://schemas.microsoft.com/office/drawing/2014/main" id="{9F4FE1F7-DC51-46F1-B4E1-470399617EC3}"/>
              </a:ext>
            </a:extLst>
          </p:cNvPr>
          <p:cNvPicPr>
            <a:picLocks noChangeAspect="1"/>
          </p:cNvPicPr>
          <p:nvPr/>
        </p:nvPicPr>
        <p:blipFill>
          <a:blip r:embed="rId7"/>
          <a:stretch>
            <a:fillRect/>
          </a:stretch>
        </p:blipFill>
        <p:spPr>
          <a:xfrm>
            <a:off x="1562716" y="4503585"/>
            <a:ext cx="2788804" cy="1711588"/>
          </a:xfrm>
          <a:prstGeom prst="rect">
            <a:avLst/>
          </a:prstGeom>
        </p:spPr>
      </p:pic>
      <p:pic>
        <p:nvPicPr>
          <p:cNvPr id="2050" name="Picture 2">
            <a:hlinkClick r:id="rId8"/>
            <a:extLst>
              <a:ext uri="{FF2B5EF4-FFF2-40B4-BE49-F238E27FC236}">
                <a16:creationId xmlns:a16="http://schemas.microsoft.com/office/drawing/2014/main" id="{FB370458-3329-46E0-9CE9-90927B2742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98128" y="1847515"/>
            <a:ext cx="4646629" cy="2263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91713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9EFE2A-8CAE-419D-B26E-5616BE8BE8E9}"/>
              </a:ext>
            </a:extLst>
          </p:cNvPr>
          <p:cNvSpPr>
            <a:spLocks noGrp="1"/>
          </p:cNvSpPr>
          <p:nvPr>
            <p:ph type="title"/>
          </p:nvPr>
        </p:nvSpPr>
        <p:spPr>
          <a:xfrm>
            <a:off x="1371600" y="685800"/>
            <a:ext cx="9601200" cy="723550"/>
          </a:xfrm>
        </p:spPr>
        <p:txBody>
          <a:bodyPr>
            <a:normAutofit/>
          </a:bodyPr>
          <a:lstStyle/>
          <a:p>
            <a:r>
              <a:rPr lang="fr-FR" dirty="0"/>
              <a:t>Types de diagrammes UML</a:t>
            </a:r>
          </a:p>
        </p:txBody>
      </p:sp>
      <p:sp>
        <p:nvSpPr>
          <p:cNvPr id="3" name="Espace réservé du contenu 2">
            <a:extLst>
              <a:ext uri="{FF2B5EF4-FFF2-40B4-BE49-F238E27FC236}">
                <a16:creationId xmlns:a16="http://schemas.microsoft.com/office/drawing/2014/main" id="{37C367AA-CB11-4A43-A7BA-EE03FBDC0AA2}"/>
              </a:ext>
            </a:extLst>
          </p:cNvPr>
          <p:cNvSpPr>
            <a:spLocks noGrp="1"/>
          </p:cNvSpPr>
          <p:nvPr>
            <p:ph idx="1"/>
          </p:nvPr>
        </p:nvSpPr>
        <p:spPr>
          <a:xfrm>
            <a:off x="977317" y="1702965"/>
            <a:ext cx="8291428" cy="4538444"/>
          </a:xfrm>
        </p:spPr>
        <p:txBody>
          <a:bodyPr>
            <a:normAutofit/>
          </a:bodyPr>
          <a:lstStyle/>
          <a:p>
            <a:r>
              <a:rPr lang="fr-FR" dirty="0">
                <a:solidFill>
                  <a:srgbClr val="FF0000"/>
                </a:solidFill>
              </a:rPr>
              <a:t>C’est quoi un diagramme ?</a:t>
            </a:r>
          </a:p>
          <a:p>
            <a:pPr lvl="1"/>
            <a:r>
              <a:rPr lang="fr-FR" dirty="0"/>
              <a:t>Un diagramme fournit une représentation visuelle d'un aspect d'un système. </a:t>
            </a:r>
          </a:p>
          <a:p>
            <a:r>
              <a:rPr lang="fr-FR" dirty="0">
                <a:solidFill>
                  <a:srgbClr val="FF0000"/>
                </a:solidFill>
              </a:rPr>
              <a:t>Il sert à quoi un diagramme ?</a:t>
            </a:r>
          </a:p>
          <a:p>
            <a:pPr lvl="1"/>
            <a:r>
              <a:rPr lang="fr-FR" dirty="0"/>
              <a:t>Les diagrammes UML illustrent les aspects quantifiables d'un système qui peuvent être décrits visuellement, tels que les relations, le comportement, la structure ou la fonctionnalité. </a:t>
            </a:r>
          </a:p>
          <a:p>
            <a:pPr lvl="1"/>
            <a:endParaRPr lang="fr-FR" dirty="0"/>
          </a:p>
          <a:p>
            <a:pPr lvl="1"/>
            <a:r>
              <a:rPr lang="fr-FR" dirty="0"/>
              <a:t>Par exemple, un diagramme de classes décrit la structure du système ou les détails d'une implémentation, tandis qu'un diagramme de séquence montre l'interaction entre des objets dans le temps.</a:t>
            </a:r>
          </a:p>
        </p:txBody>
      </p:sp>
      <p:pic>
        <p:nvPicPr>
          <p:cNvPr id="2050" name="Picture 2" descr="Etude de Cas UML">
            <a:extLst>
              <a:ext uri="{FF2B5EF4-FFF2-40B4-BE49-F238E27FC236}">
                <a16:creationId xmlns:a16="http://schemas.microsoft.com/office/drawing/2014/main" id="{CC55724E-5945-4271-8B87-BB051F95C8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8745" y="1702965"/>
            <a:ext cx="2714625" cy="2894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963528"/>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9DED28-84C6-4AC4-B883-3CCEB6BF4857}"/>
              </a:ext>
            </a:extLst>
          </p:cNvPr>
          <p:cNvSpPr>
            <a:spLocks noGrp="1"/>
          </p:cNvSpPr>
          <p:nvPr>
            <p:ph type="title"/>
          </p:nvPr>
        </p:nvSpPr>
        <p:spPr>
          <a:xfrm>
            <a:off x="1371600" y="685800"/>
            <a:ext cx="9601200" cy="740328"/>
          </a:xfrm>
        </p:spPr>
        <p:txBody>
          <a:bodyPr/>
          <a:lstStyle/>
          <a:p>
            <a:r>
              <a:rPr lang="en-US" dirty="0"/>
              <a:t>UML: </a:t>
            </a:r>
            <a:r>
              <a:rPr lang="en-US" dirty="0" err="1"/>
              <a:t>Modélisation</a:t>
            </a:r>
            <a:endParaRPr lang="fr-FR" dirty="0"/>
          </a:p>
        </p:txBody>
      </p:sp>
      <p:pic>
        <p:nvPicPr>
          <p:cNvPr id="5" name="Espace réservé du contenu 4">
            <a:extLst>
              <a:ext uri="{FF2B5EF4-FFF2-40B4-BE49-F238E27FC236}">
                <a16:creationId xmlns:a16="http://schemas.microsoft.com/office/drawing/2014/main" id="{48569A20-B825-4C7E-96BD-4B4C0A007737}"/>
              </a:ext>
            </a:extLst>
          </p:cNvPr>
          <p:cNvPicPr>
            <a:picLocks noGrp="1" noChangeAspect="1"/>
          </p:cNvPicPr>
          <p:nvPr>
            <p:ph idx="1"/>
          </p:nvPr>
        </p:nvPicPr>
        <p:blipFill>
          <a:blip r:embed="rId2"/>
          <a:stretch>
            <a:fillRect/>
          </a:stretch>
        </p:blipFill>
        <p:spPr>
          <a:xfrm>
            <a:off x="2273417" y="2286000"/>
            <a:ext cx="8439324" cy="4325636"/>
          </a:xfrm>
        </p:spPr>
      </p:pic>
    </p:spTree>
    <p:extLst>
      <p:ext uri="{BB962C8B-B14F-4D97-AF65-F5344CB8AC3E}">
        <p14:creationId xmlns:p14="http://schemas.microsoft.com/office/powerpoint/2010/main" val="3615915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2960ED-A8AF-41F2-880C-A0C694C29577}"/>
              </a:ext>
            </a:extLst>
          </p:cNvPr>
          <p:cNvSpPr>
            <a:spLocks noGrp="1"/>
          </p:cNvSpPr>
          <p:nvPr>
            <p:ph type="title"/>
          </p:nvPr>
        </p:nvSpPr>
        <p:spPr>
          <a:xfrm>
            <a:off x="1371600" y="685800"/>
            <a:ext cx="9601200" cy="748717"/>
          </a:xfrm>
        </p:spPr>
        <p:txBody>
          <a:bodyPr>
            <a:normAutofit/>
          </a:bodyPr>
          <a:lstStyle/>
          <a:p>
            <a:r>
              <a:rPr lang="fr-FR" dirty="0"/>
              <a:t>Types de diagrammes UML</a:t>
            </a:r>
          </a:p>
        </p:txBody>
      </p:sp>
      <p:sp>
        <p:nvSpPr>
          <p:cNvPr id="3" name="Espace réservé du contenu 2">
            <a:extLst>
              <a:ext uri="{FF2B5EF4-FFF2-40B4-BE49-F238E27FC236}">
                <a16:creationId xmlns:a16="http://schemas.microsoft.com/office/drawing/2014/main" id="{52FA17A0-76BC-4210-B714-10440ECF8631}"/>
              </a:ext>
            </a:extLst>
          </p:cNvPr>
          <p:cNvSpPr>
            <a:spLocks noGrp="1"/>
          </p:cNvSpPr>
          <p:nvPr>
            <p:ph idx="1"/>
          </p:nvPr>
        </p:nvSpPr>
        <p:spPr>
          <a:xfrm>
            <a:off x="1237375" y="1677798"/>
            <a:ext cx="10473655" cy="4865615"/>
          </a:xfrm>
        </p:spPr>
        <p:txBody>
          <a:bodyPr>
            <a:normAutofit fontScale="85000" lnSpcReduction="10000"/>
          </a:bodyPr>
          <a:lstStyle/>
          <a:p>
            <a:r>
              <a:rPr lang="fr-FR" dirty="0"/>
              <a:t>Ainsi, UML définit plusieurs types de diagrammes dans deux catégories de vues, les vues statiques et les vues dynamiques.</a:t>
            </a:r>
          </a:p>
          <a:p>
            <a:endParaRPr lang="fr-FR" dirty="0"/>
          </a:p>
          <a:p>
            <a:pPr lvl="1">
              <a:buFont typeface="Wingdings" panose="05000000000000000000" pitchFamily="2" charset="2"/>
              <a:buChar char="Ø"/>
            </a:pPr>
            <a:r>
              <a:rPr lang="fr-FR" dirty="0">
                <a:solidFill>
                  <a:srgbClr val="FF0000"/>
                </a:solidFill>
              </a:rPr>
              <a:t>Vues statiques:</a:t>
            </a:r>
          </a:p>
          <a:p>
            <a:pPr lvl="2">
              <a:buFont typeface="Wingdings" panose="05000000000000000000" pitchFamily="2" charset="2"/>
              <a:buChar char="v"/>
            </a:pPr>
            <a:r>
              <a:rPr lang="fr-FR" dirty="0"/>
              <a:t>Les diagrammes de cas d’utilisation décrivent le comportement et les fonctions d’un système du point de vue de l’utilisateur</a:t>
            </a:r>
          </a:p>
          <a:p>
            <a:pPr lvl="2">
              <a:buFont typeface="Wingdings" panose="05000000000000000000" pitchFamily="2" charset="2"/>
              <a:buChar char="v"/>
            </a:pPr>
            <a:r>
              <a:rPr lang="fr-FR" dirty="0"/>
              <a:t>Les diagrammes de classes décrivent la structure statique, les types et les relations des ensembles d’objets</a:t>
            </a:r>
          </a:p>
          <a:p>
            <a:pPr lvl="2">
              <a:buFont typeface="Wingdings" panose="05000000000000000000" pitchFamily="2" charset="2"/>
              <a:buChar char="v"/>
            </a:pPr>
            <a:r>
              <a:rPr lang="fr-FR" dirty="0"/>
              <a:t>Les diagrammes d’objets décrivent les objets d ’un système et leurs relations</a:t>
            </a:r>
          </a:p>
          <a:p>
            <a:pPr lvl="2">
              <a:buFont typeface="Wingdings" panose="05000000000000000000" pitchFamily="2" charset="2"/>
              <a:buChar char="v"/>
            </a:pPr>
            <a:r>
              <a:rPr lang="fr-FR" dirty="0"/>
              <a:t>Les diagrammes de composants décrivent les composants physiques et l’architecture interne d’un logiciel</a:t>
            </a:r>
          </a:p>
          <a:p>
            <a:pPr lvl="2">
              <a:buFont typeface="Wingdings" panose="05000000000000000000" pitchFamily="2" charset="2"/>
              <a:buChar char="v"/>
            </a:pPr>
            <a:r>
              <a:rPr lang="fr-FR" dirty="0"/>
              <a:t>Les diagrammes de déploiement décrivent la répartition des programmes exécutables sur les différents matériels</a:t>
            </a:r>
          </a:p>
          <a:p>
            <a:pPr lvl="2"/>
            <a:endParaRPr lang="fr-FR" dirty="0"/>
          </a:p>
          <a:p>
            <a:pPr lvl="1">
              <a:buFont typeface="Wingdings" panose="05000000000000000000" pitchFamily="2" charset="2"/>
              <a:buChar char="Ø"/>
            </a:pPr>
            <a:r>
              <a:rPr lang="fr-FR" sz="2100" dirty="0">
                <a:solidFill>
                  <a:srgbClr val="FF0000"/>
                </a:solidFill>
              </a:rPr>
              <a:t>Vues dynamiques :</a:t>
            </a:r>
          </a:p>
          <a:p>
            <a:pPr lvl="2">
              <a:buFont typeface="Wingdings" panose="05000000000000000000" pitchFamily="2" charset="2"/>
              <a:buChar char="v"/>
            </a:pPr>
            <a:r>
              <a:rPr lang="fr-FR" dirty="0"/>
              <a:t>Les diagrammes de collaboration décrivent les messages entre objets (liens et interactions)</a:t>
            </a:r>
          </a:p>
          <a:p>
            <a:pPr lvl="2">
              <a:buFont typeface="Wingdings" panose="05000000000000000000" pitchFamily="2" charset="2"/>
              <a:buChar char="v"/>
            </a:pPr>
            <a:r>
              <a:rPr lang="fr-FR" dirty="0"/>
              <a:t>Les diagrammes d’états-transitions décrivent les différents états d’un objet</a:t>
            </a:r>
          </a:p>
          <a:p>
            <a:pPr lvl="2">
              <a:buFont typeface="Wingdings" panose="05000000000000000000" pitchFamily="2" charset="2"/>
              <a:buChar char="v"/>
            </a:pPr>
            <a:r>
              <a:rPr lang="fr-FR" dirty="0"/>
              <a:t>Les diagrammes d’activités décrivent les comportements d’une opération (en termes d’actions)</a:t>
            </a:r>
          </a:p>
          <a:p>
            <a:pPr lvl="2">
              <a:buFont typeface="Wingdings" panose="05000000000000000000" pitchFamily="2" charset="2"/>
              <a:buChar char="v"/>
            </a:pPr>
            <a:r>
              <a:rPr lang="fr-FR" dirty="0"/>
              <a:t>Les diagrammes de séquence décrivent de manière temporelle les interactions entre objets et acteur</a:t>
            </a:r>
          </a:p>
          <a:p>
            <a:endParaRPr lang="fr-FR" dirty="0"/>
          </a:p>
        </p:txBody>
      </p:sp>
    </p:spTree>
    <p:extLst>
      <p:ext uri="{BB962C8B-B14F-4D97-AF65-F5344CB8AC3E}">
        <p14:creationId xmlns:p14="http://schemas.microsoft.com/office/powerpoint/2010/main" val="2302138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65FD4E9-4401-CACB-D38C-DE6072C8F3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270" y="160338"/>
            <a:ext cx="10719329" cy="6342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876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9FEAD3-6515-47E5-BBCD-CBA9352C6497}"/>
              </a:ext>
            </a:extLst>
          </p:cNvPr>
          <p:cNvSpPr>
            <a:spLocks noGrp="1"/>
          </p:cNvSpPr>
          <p:nvPr>
            <p:ph type="title"/>
          </p:nvPr>
        </p:nvSpPr>
        <p:spPr>
          <a:xfrm>
            <a:off x="1371599" y="685800"/>
            <a:ext cx="10711343" cy="639661"/>
          </a:xfrm>
        </p:spPr>
        <p:txBody>
          <a:bodyPr>
            <a:normAutofit fontScale="90000"/>
          </a:bodyPr>
          <a:lstStyle/>
          <a:p>
            <a:r>
              <a:rPr lang="fr-FR" dirty="0"/>
              <a:t>1- Diagramme de cas d'utilisation – use case</a:t>
            </a:r>
          </a:p>
        </p:txBody>
      </p:sp>
      <p:sp>
        <p:nvSpPr>
          <p:cNvPr id="3" name="Espace réservé du contenu 2">
            <a:extLst>
              <a:ext uri="{FF2B5EF4-FFF2-40B4-BE49-F238E27FC236}">
                <a16:creationId xmlns:a16="http://schemas.microsoft.com/office/drawing/2014/main" id="{979E4291-3F95-40B8-BCB5-03351B0876EE}"/>
              </a:ext>
            </a:extLst>
          </p:cNvPr>
          <p:cNvSpPr>
            <a:spLocks noGrp="1"/>
          </p:cNvSpPr>
          <p:nvPr>
            <p:ph idx="1"/>
          </p:nvPr>
        </p:nvSpPr>
        <p:spPr>
          <a:xfrm>
            <a:off x="1031846" y="1526010"/>
            <a:ext cx="7147421" cy="5000625"/>
          </a:xfrm>
        </p:spPr>
        <p:txBody>
          <a:bodyPr>
            <a:normAutofit fontScale="92500" lnSpcReduction="20000"/>
          </a:bodyPr>
          <a:lstStyle/>
          <a:p>
            <a:pPr marL="0" indent="0">
              <a:buNone/>
            </a:pPr>
            <a:r>
              <a:rPr lang="fr-FR" dirty="0"/>
              <a:t>Les cas d'utilisation sont utilisés </a:t>
            </a:r>
            <a:r>
              <a:rPr lang="fr-FR" b="1" u="sng" dirty="0"/>
              <a:t>tout au long du projet. </a:t>
            </a:r>
          </a:p>
          <a:p>
            <a:pPr marL="0" indent="0">
              <a:buNone/>
            </a:pPr>
            <a:r>
              <a:rPr lang="fr-FR" dirty="0"/>
              <a:t>Dans un premier temps, on les crée pour identifier et modéliser les besoins des utilisateurs. Ces besoins sont déterminés à partir des informations recueillies lors des rencontres entre informaticiens et utilisateurs. Il faut impérativement proscrire toute considération de réalisation lors de cette étape.</a:t>
            </a:r>
          </a:p>
          <a:p>
            <a:pPr marL="0" indent="0">
              <a:buNone/>
            </a:pPr>
            <a:endParaRPr lang="fr-FR" dirty="0"/>
          </a:p>
          <a:p>
            <a:pPr marL="0" indent="0">
              <a:buNone/>
            </a:pPr>
            <a:r>
              <a:rPr lang="fr-FR" dirty="0"/>
              <a:t>Dans le cadre d'une approche itérative et incrémentale, il faut affecter un degré d'importance et un coefficient de risque à chacun des cas d'utilisation pour définir l'ordre des incréments à réaliser.</a:t>
            </a:r>
          </a:p>
          <a:p>
            <a:pPr marL="0" indent="0">
              <a:buNone/>
            </a:pPr>
            <a:endParaRPr lang="fr-FR" dirty="0"/>
          </a:p>
          <a:p>
            <a:pPr marL="0" indent="0">
              <a:buNone/>
            </a:pPr>
            <a:r>
              <a:rPr lang="fr-FR" dirty="0"/>
              <a:t>La détermination et la compréhension des besoins sont souvent difficiles car les intervenants sont noyés sous de trop grandes quantités d'informations : il faut </a:t>
            </a:r>
            <a:r>
              <a:rPr lang="fr-FR" dirty="0">
                <a:solidFill>
                  <a:srgbClr val="FF0000"/>
                </a:solidFill>
              </a:rPr>
              <a:t>clarifier et organiser les besoins des clients</a:t>
            </a:r>
            <a:r>
              <a:rPr lang="fr-FR" dirty="0"/>
              <a:t> (les modéliser). </a:t>
            </a:r>
          </a:p>
          <a:p>
            <a:pPr marL="0" indent="0">
              <a:buNone/>
            </a:pPr>
            <a:r>
              <a:rPr lang="fr-FR" dirty="0"/>
              <a:t>Pour cela, les cas d’utilisation identifient les utilisateurs du </a:t>
            </a:r>
            <a:r>
              <a:rPr lang="fr-FR" b="1" dirty="0">
                <a:solidFill>
                  <a:srgbClr val="FF0000"/>
                </a:solidFill>
              </a:rPr>
              <a:t>système</a:t>
            </a:r>
            <a:r>
              <a:rPr lang="fr-FR" dirty="0"/>
              <a:t> (</a:t>
            </a:r>
            <a:r>
              <a:rPr lang="fr-FR" b="1" dirty="0">
                <a:solidFill>
                  <a:srgbClr val="FF0000"/>
                </a:solidFill>
              </a:rPr>
              <a:t>acteurs</a:t>
            </a:r>
            <a:r>
              <a:rPr lang="fr-FR" dirty="0"/>
              <a:t>) et leurs </a:t>
            </a:r>
            <a:r>
              <a:rPr lang="fr-FR" b="1" dirty="0">
                <a:solidFill>
                  <a:srgbClr val="FF0000"/>
                </a:solidFill>
              </a:rPr>
              <a:t>interactions</a:t>
            </a:r>
            <a:r>
              <a:rPr lang="fr-FR" dirty="0"/>
              <a:t> avec le système. Ils permettent de classer les acteurs et structurer les objectifs du système.</a:t>
            </a:r>
          </a:p>
        </p:txBody>
      </p:sp>
      <p:pic>
        <p:nvPicPr>
          <p:cNvPr id="3074" name="Picture 2" descr="UML 2 - de l'apprentissage à la pratique">
            <a:extLst>
              <a:ext uri="{FF2B5EF4-FFF2-40B4-BE49-F238E27FC236}">
                <a16:creationId xmlns:a16="http://schemas.microsoft.com/office/drawing/2014/main" id="{34314CC3-F8BC-4E50-89EF-FDC483F7E2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6712" y="1526010"/>
            <a:ext cx="3786231" cy="500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8042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417098-EB5A-4C5E-9D90-B67643BB67B5}"/>
              </a:ext>
            </a:extLst>
          </p:cNvPr>
          <p:cNvSpPr>
            <a:spLocks noGrp="1"/>
          </p:cNvSpPr>
          <p:nvPr>
            <p:ph type="title"/>
          </p:nvPr>
        </p:nvSpPr>
        <p:spPr/>
        <p:txBody>
          <a:bodyPr/>
          <a:lstStyle/>
          <a:p>
            <a:r>
              <a:rPr lang="en-US" dirty="0"/>
              <a:t>Le </a:t>
            </a:r>
            <a:r>
              <a:rPr lang="en-US" dirty="0" err="1"/>
              <a:t>systéme</a:t>
            </a:r>
            <a:endParaRPr lang="fr-FR" dirty="0"/>
          </a:p>
        </p:txBody>
      </p:sp>
      <p:sp>
        <p:nvSpPr>
          <p:cNvPr id="3" name="Espace réservé du contenu 2">
            <a:extLst>
              <a:ext uri="{FF2B5EF4-FFF2-40B4-BE49-F238E27FC236}">
                <a16:creationId xmlns:a16="http://schemas.microsoft.com/office/drawing/2014/main" id="{2E5A1B0E-F64B-4507-9410-45433F2586FA}"/>
              </a:ext>
            </a:extLst>
          </p:cNvPr>
          <p:cNvSpPr>
            <a:spLocks noGrp="1"/>
          </p:cNvSpPr>
          <p:nvPr>
            <p:ph idx="1"/>
          </p:nvPr>
        </p:nvSpPr>
        <p:spPr>
          <a:xfrm>
            <a:off x="968930" y="1930079"/>
            <a:ext cx="6958668" cy="3581400"/>
          </a:xfrm>
        </p:spPr>
        <p:txBody>
          <a:bodyPr/>
          <a:lstStyle/>
          <a:p>
            <a:r>
              <a:rPr lang="en-US" dirty="0"/>
              <a:t>Il </a:t>
            </a:r>
            <a:r>
              <a:rPr lang="en-US" dirty="0" err="1"/>
              <a:t>represente</a:t>
            </a:r>
            <a:r>
              <a:rPr lang="en-US" dirty="0"/>
              <a:t> </a:t>
            </a:r>
            <a:r>
              <a:rPr lang="en-US" dirty="0" err="1"/>
              <a:t>notre</a:t>
            </a:r>
            <a:r>
              <a:rPr lang="en-US" dirty="0"/>
              <a:t> </a:t>
            </a:r>
            <a:r>
              <a:rPr lang="en-US" dirty="0" err="1"/>
              <a:t>besoin</a:t>
            </a:r>
            <a:r>
              <a:rPr lang="en-US" dirty="0"/>
              <a:t> (Ce que </a:t>
            </a:r>
            <a:r>
              <a:rPr lang="en-US" dirty="0" err="1"/>
              <a:t>l’on</a:t>
            </a:r>
            <a:r>
              <a:rPr lang="en-US" dirty="0"/>
              <a:t> </a:t>
            </a:r>
            <a:r>
              <a:rPr lang="en-US" dirty="0" err="1"/>
              <a:t>souhaite</a:t>
            </a:r>
            <a:r>
              <a:rPr lang="en-US" dirty="0"/>
              <a:t> developer)</a:t>
            </a:r>
            <a:r>
              <a:rPr lang="fr-FR" dirty="0"/>
              <a:t>. Il peut être:</a:t>
            </a:r>
          </a:p>
          <a:p>
            <a:pPr lvl="1"/>
            <a:r>
              <a:rPr lang="fr-FR" dirty="0"/>
              <a:t>Un site internet</a:t>
            </a:r>
          </a:p>
          <a:p>
            <a:pPr lvl="1"/>
            <a:r>
              <a:rPr lang="fr-FR" dirty="0"/>
              <a:t>Un processus business</a:t>
            </a:r>
          </a:p>
          <a:p>
            <a:pPr lvl="1"/>
            <a:r>
              <a:rPr lang="fr-FR" dirty="0"/>
              <a:t>Un composant Logiciel</a:t>
            </a:r>
          </a:p>
          <a:p>
            <a:pPr lvl="1"/>
            <a:r>
              <a:rPr lang="fr-FR" dirty="0"/>
              <a:t>Une application</a:t>
            </a:r>
          </a:p>
          <a:p>
            <a:pPr lvl="1"/>
            <a:endParaRPr lang="fr-FR" dirty="0"/>
          </a:p>
          <a:p>
            <a:pPr marL="530352" lvl="1" indent="0">
              <a:buNone/>
            </a:pPr>
            <a:r>
              <a:rPr lang="fr-FR" i="0" u="sng" dirty="0"/>
              <a:t>Forme graphique: un rectangle</a:t>
            </a:r>
            <a:endParaRPr lang="en-US" i="0" u="sng" dirty="0"/>
          </a:p>
        </p:txBody>
      </p:sp>
      <p:pic>
        <p:nvPicPr>
          <p:cNvPr id="4" name="Image 3">
            <a:extLst>
              <a:ext uri="{FF2B5EF4-FFF2-40B4-BE49-F238E27FC236}">
                <a16:creationId xmlns:a16="http://schemas.microsoft.com/office/drawing/2014/main" id="{1C9C2AEE-E9AC-42C5-B642-D3AE7D8F84C8}"/>
              </a:ext>
            </a:extLst>
          </p:cNvPr>
          <p:cNvPicPr>
            <a:picLocks noChangeAspect="1"/>
          </p:cNvPicPr>
          <p:nvPr/>
        </p:nvPicPr>
        <p:blipFill>
          <a:blip r:embed="rId2"/>
          <a:stretch>
            <a:fillRect/>
          </a:stretch>
        </p:blipFill>
        <p:spPr>
          <a:xfrm>
            <a:off x="7483601" y="2540160"/>
            <a:ext cx="4616120" cy="2602859"/>
          </a:xfrm>
          <a:prstGeom prst="rect">
            <a:avLst/>
          </a:prstGeom>
        </p:spPr>
      </p:pic>
    </p:spTree>
    <p:extLst>
      <p:ext uri="{BB962C8B-B14F-4D97-AF65-F5344CB8AC3E}">
        <p14:creationId xmlns:p14="http://schemas.microsoft.com/office/powerpoint/2010/main" val="38881983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576FF6-04C9-4C6A-B689-835081BD2D0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31C20CB-BDF3-4860-A9F5-F37A0A58AFC4}"/>
              </a:ext>
            </a:extLst>
          </p:cNvPr>
          <p:cNvSpPr>
            <a:spLocks noGrp="1"/>
          </p:cNvSpPr>
          <p:nvPr>
            <p:ph idx="1"/>
          </p:nvPr>
        </p:nvSpPr>
        <p:spPr/>
        <p:txBody>
          <a:bodyPr>
            <a:normAutofit/>
          </a:bodyPr>
          <a:lstStyle/>
          <a:p>
            <a:pPr marL="0" indent="0">
              <a:buNone/>
            </a:pPr>
            <a:r>
              <a:rPr lang="en-US" dirty="0"/>
              <a:t>Pour résumé:</a:t>
            </a:r>
          </a:p>
          <a:p>
            <a:pPr marL="530352" lvl="1" indent="0">
              <a:buNone/>
            </a:pPr>
            <a:r>
              <a:rPr lang="fr-FR" sz="1800" b="0" i="0" u="none" strike="noStrike" baseline="0" dirty="0">
                <a:latin typeface="F17"/>
              </a:rPr>
              <a:t>Avant de développer un système, il faut savoir </a:t>
            </a:r>
            <a:r>
              <a:rPr lang="fr-FR" sz="1800" b="0" i="0" u="none" strike="noStrike" baseline="0" dirty="0">
                <a:latin typeface="F20"/>
              </a:rPr>
              <a:t>précisément </a:t>
            </a:r>
            <a:r>
              <a:rPr lang="fr-FR" sz="1800" b="0" i="0" u="none" strike="noStrike" baseline="0" dirty="0">
                <a:latin typeface="F17"/>
              </a:rPr>
              <a:t>à </a:t>
            </a:r>
            <a:r>
              <a:rPr lang="fr-FR" sz="1800" b="1" i="0" u="sng" strike="noStrike" baseline="0" dirty="0">
                <a:latin typeface="F46"/>
              </a:rPr>
              <a:t>QUOI</a:t>
            </a:r>
            <a:r>
              <a:rPr lang="fr-FR" sz="1800" b="0" i="0" u="none" strike="noStrike" baseline="0" dirty="0">
                <a:latin typeface="F46"/>
              </a:rPr>
              <a:t> </a:t>
            </a:r>
            <a:r>
              <a:rPr lang="fr-FR" sz="1800" b="0" i="0" u="none" strike="noStrike" baseline="0" dirty="0">
                <a:latin typeface="F17"/>
              </a:rPr>
              <a:t>il</a:t>
            </a:r>
          </a:p>
          <a:p>
            <a:pPr marL="530352" lvl="1" indent="0">
              <a:buNone/>
            </a:pPr>
            <a:r>
              <a:rPr lang="fr-FR" sz="1800" b="0" i="0" u="none" strike="noStrike" baseline="0" dirty="0">
                <a:latin typeface="F17"/>
              </a:rPr>
              <a:t>devra servir, </a:t>
            </a:r>
            <a:r>
              <a:rPr lang="fr-FR" sz="1800" b="0" i="0" u="none" strike="noStrike" baseline="0" dirty="0">
                <a:latin typeface="F46"/>
              </a:rPr>
              <a:t>c’est-à-dire  </a:t>
            </a:r>
            <a:r>
              <a:rPr lang="fr-FR" sz="1800" b="0" i="0" u="none" strike="noStrike" baseline="0" dirty="0">
                <a:latin typeface="F17"/>
              </a:rPr>
              <a:t>à quels besoins il devra répondre.</a:t>
            </a:r>
          </a:p>
          <a:p>
            <a:pPr marL="0" indent="0" algn="l">
              <a:buNone/>
            </a:pPr>
            <a:r>
              <a:rPr lang="fr-FR" sz="1800" b="0" i="0" u="none" strike="noStrike" baseline="0" dirty="0">
                <a:latin typeface="F20"/>
              </a:rPr>
              <a:t>Modéliser les besoins </a:t>
            </a:r>
            <a:r>
              <a:rPr lang="fr-FR" sz="1800" b="0" i="0" u="none" strike="noStrike" baseline="0" dirty="0">
                <a:latin typeface="F17"/>
              </a:rPr>
              <a:t>permet de :</a:t>
            </a:r>
          </a:p>
          <a:p>
            <a:pPr marL="530352" lvl="1" indent="0">
              <a:buNone/>
            </a:pPr>
            <a:r>
              <a:rPr lang="fr-FR" sz="1800" b="0" i="0" u="none" strike="noStrike" baseline="0" dirty="0">
                <a:latin typeface="F26"/>
              </a:rPr>
              <a:t>Faire l'inventaire des fonctionnalités attendues</a:t>
            </a:r>
          </a:p>
          <a:p>
            <a:pPr marL="530352" lvl="1" indent="0">
              <a:buNone/>
            </a:pPr>
            <a:r>
              <a:rPr lang="fr-FR" sz="1800" b="0" i="0" u="none" strike="noStrike" baseline="0" dirty="0">
                <a:latin typeface="F26"/>
              </a:rPr>
              <a:t>Organiser les besoins entre eux, de manière à faire apparaître des relations (réutilisations</a:t>
            </a:r>
            <a:r>
              <a:rPr lang="fr-FR" sz="1800" i="0" dirty="0">
                <a:latin typeface="F26"/>
              </a:rPr>
              <a:t> </a:t>
            </a:r>
            <a:r>
              <a:rPr lang="fr-FR" sz="1800" b="0" i="0" u="none" strike="noStrike" baseline="0" dirty="0">
                <a:latin typeface="F26"/>
              </a:rPr>
              <a:t>possibles, ...).</a:t>
            </a:r>
            <a:endParaRPr lang="en-US" dirty="0"/>
          </a:p>
          <a:p>
            <a:pPr marL="0" indent="0">
              <a:buNone/>
            </a:pPr>
            <a:endParaRPr lang="en-US" dirty="0"/>
          </a:p>
          <a:p>
            <a:pPr marL="0" indent="0" algn="l">
              <a:buNone/>
            </a:pPr>
            <a:r>
              <a:rPr lang="fr-FR" sz="1800" b="0" i="0" u="none" strike="noStrike" baseline="0" dirty="0">
                <a:latin typeface="F17"/>
              </a:rPr>
              <a:t>Un cas d'utilisation est l'expression d'un service réalisé de bout en bout, avec un déclenchement, un déroulement et une fin pour l'acteur qui l'initie.</a:t>
            </a:r>
            <a:endParaRPr lang="en-US" dirty="0"/>
          </a:p>
        </p:txBody>
      </p:sp>
    </p:spTree>
    <p:extLst>
      <p:ext uri="{BB962C8B-B14F-4D97-AF65-F5344CB8AC3E}">
        <p14:creationId xmlns:p14="http://schemas.microsoft.com/office/powerpoint/2010/main" val="3754162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C2DF82-603E-488A-25A8-1FB810F7EF25}"/>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316B95E9-E23A-9C62-D60D-6D3C51DBB962}"/>
              </a:ext>
            </a:extLst>
          </p:cNvPr>
          <p:cNvSpPr>
            <a:spLocks noGrp="1"/>
          </p:cNvSpPr>
          <p:nvPr>
            <p:ph idx="1"/>
          </p:nvPr>
        </p:nvSpPr>
        <p:spPr>
          <a:xfrm>
            <a:off x="1371600" y="2286000"/>
            <a:ext cx="9601200" cy="4241800"/>
          </a:xfrm>
        </p:spPr>
        <p:txBody>
          <a:bodyPr/>
          <a:lstStyle/>
          <a:p>
            <a:r>
              <a:rPr lang="en-US" dirty="0" err="1"/>
              <a:t>Rappelons</a:t>
            </a:r>
            <a:r>
              <a:rPr lang="en-US" dirty="0"/>
              <a:t> </a:t>
            </a:r>
            <a:r>
              <a:rPr lang="en-US" dirty="0" err="1"/>
              <a:t>avant</a:t>
            </a:r>
            <a:r>
              <a:rPr lang="en-US" dirty="0"/>
              <a:t> </a:t>
            </a:r>
            <a:r>
              <a:rPr lang="en-US" dirty="0" err="1"/>
              <a:t>toute</a:t>
            </a:r>
            <a:r>
              <a:rPr lang="en-US" dirty="0"/>
              <a:t> chose le concept de “</a:t>
            </a:r>
            <a:r>
              <a:rPr lang="en-US" dirty="0" err="1"/>
              <a:t>Merise</a:t>
            </a:r>
            <a:r>
              <a:rPr lang="en-US" dirty="0"/>
              <a:t>”</a:t>
            </a:r>
          </a:p>
          <a:p>
            <a:endParaRPr lang="en-US" dirty="0"/>
          </a:p>
          <a:p>
            <a:r>
              <a:rPr lang="en-US" dirty="0" err="1"/>
              <a:t>C’est</a:t>
            </a:r>
            <a:r>
              <a:rPr lang="en-US" dirty="0"/>
              <a:t> quoi </a:t>
            </a:r>
            <a:r>
              <a:rPr lang="en-US" dirty="0" err="1"/>
              <a:t>deja</a:t>
            </a:r>
            <a:r>
              <a:rPr lang="en-US" dirty="0"/>
              <a:t> </a:t>
            </a:r>
            <a:r>
              <a:rPr lang="en-US" dirty="0" err="1"/>
              <a:t>Merise</a:t>
            </a:r>
            <a:r>
              <a:rPr lang="en-US" dirty="0"/>
              <a:t> ? </a:t>
            </a:r>
          </a:p>
          <a:p>
            <a:endParaRPr lang="en-US" dirty="0"/>
          </a:p>
          <a:p>
            <a:pPr lvl="1"/>
            <a:r>
              <a:rPr lang="fr-FR" dirty="0"/>
              <a:t>Merise est une méthode d'analyse, de conception, de développement, de réalisation et de gestion de projet informatique.</a:t>
            </a:r>
          </a:p>
          <a:p>
            <a:pPr marL="530352" lvl="1" indent="0">
              <a:buNone/>
            </a:pPr>
            <a:endParaRPr lang="fr-FR" dirty="0"/>
          </a:p>
          <a:p>
            <a:pPr lvl="1"/>
            <a:r>
              <a:rPr lang="fr-FR" dirty="0"/>
              <a:t>Le but de cette méthode est d'arriver à concevoir un système d'information. La méthode MERISE est basée sur la séparation des données et des traitements à effectuer en plusieurs modèles conceptuels et physiques.</a:t>
            </a:r>
          </a:p>
          <a:p>
            <a:endParaRPr lang="fr-FR" dirty="0"/>
          </a:p>
        </p:txBody>
      </p:sp>
    </p:spTree>
    <p:extLst>
      <p:ext uri="{BB962C8B-B14F-4D97-AF65-F5344CB8AC3E}">
        <p14:creationId xmlns:p14="http://schemas.microsoft.com/office/powerpoint/2010/main" val="32733557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71DBB0-E859-4F10-89DE-57DEB6EEAD2E}"/>
              </a:ext>
            </a:extLst>
          </p:cNvPr>
          <p:cNvSpPr>
            <a:spLocks noGrp="1"/>
          </p:cNvSpPr>
          <p:nvPr>
            <p:ph type="title"/>
          </p:nvPr>
        </p:nvSpPr>
        <p:spPr/>
        <p:txBody>
          <a:bodyPr/>
          <a:lstStyle/>
          <a:p>
            <a:r>
              <a:rPr lang="en-US" dirty="0"/>
              <a:t>Les </a:t>
            </a:r>
            <a:r>
              <a:rPr lang="en-US" dirty="0" err="1"/>
              <a:t>acteurs</a:t>
            </a:r>
            <a:endParaRPr lang="fr-FR" dirty="0"/>
          </a:p>
        </p:txBody>
      </p:sp>
      <p:sp>
        <p:nvSpPr>
          <p:cNvPr id="3" name="Espace réservé du contenu 2">
            <a:extLst>
              <a:ext uri="{FF2B5EF4-FFF2-40B4-BE49-F238E27FC236}">
                <a16:creationId xmlns:a16="http://schemas.microsoft.com/office/drawing/2014/main" id="{ABCD8A11-F68E-4CCA-82A2-BA0D48A699DB}"/>
              </a:ext>
            </a:extLst>
          </p:cNvPr>
          <p:cNvSpPr>
            <a:spLocks noGrp="1"/>
          </p:cNvSpPr>
          <p:nvPr>
            <p:ph idx="1"/>
          </p:nvPr>
        </p:nvSpPr>
        <p:spPr/>
        <p:txBody>
          <a:bodyPr>
            <a:normAutofit/>
          </a:bodyPr>
          <a:lstStyle/>
          <a:p>
            <a:pPr marL="0" indent="0">
              <a:buNone/>
            </a:pPr>
            <a:r>
              <a:rPr lang="fr-FR" dirty="0"/>
              <a:t>Un acteur est un type stéréotypé représentant une abstraction qui réside juste en dehors du système à modéliser.</a:t>
            </a:r>
          </a:p>
          <a:p>
            <a:pPr marL="0" indent="0">
              <a:buNone/>
            </a:pPr>
            <a:r>
              <a:rPr lang="fr-FR" dirty="0"/>
              <a:t>Un acteur représente un rôle joué par une personne ou une chose qui interagit avec le système. (la même personne physique peut donc être représentée par plusieurs acteurs en fonction des rôles qu’elle joue).</a:t>
            </a:r>
          </a:p>
          <a:p>
            <a:pPr marL="0" indent="0">
              <a:buNone/>
            </a:pPr>
            <a:r>
              <a:rPr lang="fr-FR" dirty="0"/>
              <a:t>Pour identifier les acteurs, il faut donc se concentrer sur les rôles joués par les entités</a:t>
            </a:r>
          </a:p>
          <a:p>
            <a:pPr marL="0" indent="0">
              <a:buNone/>
            </a:pPr>
            <a:r>
              <a:rPr lang="fr-FR" dirty="0"/>
              <a:t>extérieures au périmètre.</a:t>
            </a:r>
          </a:p>
          <a:p>
            <a:pPr marL="0" indent="0" algn="l">
              <a:buNone/>
            </a:pPr>
            <a:r>
              <a:rPr lang="fr-FR" sz="1800" b="0" i="0" u="sng" strike="noStrike" baseline="0" dirty="0">
                <a:latin typeface="TimesNewRomanPSMT"/>
              </a:rPr>
              <a:t>un acteur est externe au périmètre de l’étude</a:t>
            </a:r>
          </a:p>
          <a:p>
            <a:pPr marL="0" indent="0" algn="l">
              <a:buNone/>
            </a:pPr>
            <a:endParaRPr lang="fr-FR" dirty="0"/>
          </a:p>
        </p:txBody>
      </p:sp>
    </p:spTree>
    <p:extLst>
      <p:ext uri="{BB962C8B-B14F-4D97-AF65-F5344CB8AC3E}">
        <p14:creationId xmlns:p14="http://schemas.microsoft.com/office/powerpoint/2010/main" val="2429721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1172BE-1431-4418-8821-083090F7317C}"/>
              </a:ext>
            </a:extLst>
          </p:cNvPr>
          <p:cNvSpPr>
            <a:spLocks noGrp="1"/>
          </p:cNvSpPr>
          <p:nvPr>
            <p:ph type="title"/>
          </p:nvPr>
        </p:nvSpPr>
        <p:spPr>
          <a:xfrm>
            <a:off x="1371600" y="685800"/>
            <a:ext cx="9601200" cy="998621"/>
          </a:xfrm>
        </p:spPr>
        <p:txBody>
          <a:bodyPr/>
          <a:lstStyle/>
          <a:p>
            <a:r>
              <a:rPr lang="fr-FR" dirty="0"/>
              <a:t>Les acteurs</a:t>
            </a:r>
          </a:p>
        </p:txBody>
      </p:sp>
      <p:sp>
        <p:nvSpPr>
          <p:cNvPr id="3" name="Espace réservé du contenu 2">
            <a:extLst>
              <a:ext uri="{FF2B5EF4-FFF2-40B4-BE49-F238E27FC236}">
                <a16:creationId xmlns:a16="http://schemas.microsoft.com/office/drawing/2014/main" id="{176AF351-CC09-447D-96E9-08DA56C1D994}"/>
              </a:ext>
            </a:extLst>
          </p:cNvPr>
          <p:cNvSpPr>
            <a:spLocks noGrp="1"/>
          </p:cNvSpPr>
          <p:nvPr>
            <p:ph idx="1"/>
          </p:nvPr>
        </p:nvSpPr>
        <p:spPr>
          <a:xfrm>
            <a:off x="1371600" y="1780673"/>
            <a:ext cx="9601200" cy="3581400"/>
          </a:xfrm>
        </p:spPr>
        <p:txBody>
          <a:bodyPr/>
          <a:lstStyle/>
          <a:p>
            <a:pPr marL="0" indent="0" algn="l">
              <a:buNone/>
            </a:pPr>
            <a:r>
              <a:rPr lang="fr-FR" sz="1800" b="0" i="0" u="none" strike="noStrike" baseline="0" dirty="0">
                <a:latin typeface="TimesNewRomanPSMT"/>
              </a:rPr>
              <a:t>Il existe 4 catégories d’acteurs :</a:t>
            </a:r>
          </a:p>
          <a:p>
            <a:pPr marL="530352" lvl="1" indent="0">
              <a:buNone/>
            </a:pPr>
            <a:r>
              <a:rPr lang="fr-FR" sz="1800" b="0" i="0" u="none" strike="noStrike" baseline="0" dirty="0">
                <a:latin typeface="SegoeUI"/>
              </a:rPr>
              <a:t>	◦ </a:t>
            </a:r>
            <a:r>
              <a:rPr lang="fr-FR" sz="1800" b="0" i="0" u="none" strike="noStrike" baseline="0" dirty="0">
                <a:latin typeface="TimesNewRomanPSMT"/>
              </a:rPr>
              <a:t>les acteurs principaux : les personnes qui utilisent les fonctions principales du système</a:t>
            </a:r>
          </a:p>
          <a:p>
            <a:pPr marL="530352" lvl="1" indent="0">
              <a:buNone/>
            </a:pPr>
            <a:r>
              <a:rPr lang="fr-FR" sz="1800" b="0" i="0" u="none" strike="noStrike" baseline="0" dirty="0">
                <a:latin typeface="SegoeUI"/>
              </a:rPr>
              <a:t>	◦ </a:t>
            </a:r>
            <a:r>
              <a:rPr lang="fr-FR" sz="1800" b="0" i="0" u="none" strike="noStrike" baseline="0" dirty="0">
                <a:latin typeface="TimesNewRomanPSMT"/>
              </a:rPr>
              <a:t>les acteurs secondaires : les personnes qui effectuent des tâches administratives ou de maintenance.</a:t>
            </a:r>
          </a:p>
          <a:p>
            <a:pPr marL="530352" lvl="1" indent="0">
              <a:buNone/>
            </a:pPr>
            <a:r>
              <a:rPr lang="fr-FR" sz="1800" b="0" i="0" u="none" strike="noStrike" baseline="0" dirty="0">
                <a:latin typeface="SegoeUI"/>
              </a:rPr>
              <a:t>	◦ </a:t>
            </a:r>
            <a:r>
              <a:rPr lang="fr-FR" sz="1800" b="0" i="0" u="none" strike="noStrike" baseline="0" dirty="0">
                <a:latin typeface="TimesNewRomanPSMT"/>
              </a:rPr>
              <a:t>le matériel externe : les dispositifs matériels incontournables qui font partie du domaine</a:t>
            </a:r>
          </a:p>
          <a:p>
            <a:pPr marL="530352" lvl="1" indent="0">
              <a:buNone/>
            </a:pPr>
            <a:r>
              <a:rPr lang="fr-FR" sz="1800" b="0" i="0" u="none" strike="noStrike" baseline="0" dirty="0">
                <a:latin typeface="TimesNewRomanPSMT"/>
              </a:rPr>
              <a:t>de l’application et qui doivent être utilisés.</a:t>
            </a:r>
          </a:p>
          <a:p>
            <a:pPr marL="530352" lvl="1" indent="0">
              <a:buNone/>
            </a:pPr>
            <a:r>
              <a:rPr lang="fr-FR" sz="1800" b="0" i="0" u="none" strike="noStrike" baseline="0" dirty="0">
                <a:latin typeface="SegoeUI"/>
              </a:rPr>
              <a:t>	◦ </a:t>
            </a:r>
            <a:r>
              <a:rPr lang="fr-FR" sz="1800" b="0" i="0" u="none" strike="noStrike" baseline="0" dirty="0">
                <a:latin typeface="TimesNewRomanPSMT"/>
              </a:rPr>
              <a:t>les autres systèmes : les systèmes avec lesquels le système doit interagir.</a:t>
            </a:r>
          </a:p>
          <a:p>
            <a:pPr marL="530352" lvl="1" indent="0">
              <a:buNone/>
            </a:pPr>
            <a:endParaRPr lang="fr-FR" sz="1800" i="0" dirty="0">
              <a:latin typeface="TimesNewRomanPSMT"/>
            </a:endParaRPr>
          </a:p>
        </p:txBody>
      </p:sp>
      <p:pic>
        <p:nvPicPr>
          <p:cNvPr id="1026" name="Picture 2" descr="Acteur (UML) — Wikipédia">
            <a:extLst>
              <a:ext uri="{FF2B5EF4-FFF2-40B4-BE49-F238E27FC236}">
                <a16:creationId xmlns:a16="http://schemas.microsoft.com/office/drawing/2014/main" id="{A0046185-F719-406E-8C08-7B13F78F7F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9369" y="4981074"/>
            <a:ext cx="3983820" cy="1744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2738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C05FEE-A249-4DEE-A3C0-1E47BA6DAE89}"/>
              </a:ext>
            </a:extLst>
          </p:cNvPr>
          <p:cNvSpPr>
            <a:spLocks noGrp="1"/>
          </p:cNvSpPr>
          <p:nvPr>
            <p:ph type="title"/>
          </p:nvPr>
        </p:nvSpPr>
        <p:spPr/>
        <p:txBody>
          <a:bodyPr/>
          <a:lstStyle/>
          <a:p>
            <a:r>
              <a:rPr lang="en-US" dirty="0"/>
              <a:t>Les </a:t>
            </a:r>
            <a:r>
              <a:rPr lang="en-US" dirty="0" err="1"/>
              <a:t>cas</a:t>
            </a:r>
            <a:r>
              <a:rPr lang="en-US" dirty="0"/>
              <a:t> </a:t>
            </a:r>
            <a:r>
              <a:rPr lang="en-US" dirty="0" err="1"/>
              <a:t>d’utilisations</a:t>
            </a:r>
            <a:endParaRPr lang="fr-FR" dirty="0"/>
          </a:p>
        </p:txBody>
      </p:sp>
      <p:sp>
        <p:nvSpPr>
          <p:cNvPr id="3" name="Espace réservé du contenu 2">
            <a:extLst>
              <a:ext uri="{FF2B5EF4-FFF2-40B4-BE49-F238E27FC236}">
                <a16:creationId xmlns:a16="http://schemas.microsoft.com/office/drawing/2014/main" id="{C20767EF-B6AE-4ACA-91A1-E439A4C23561}"/>
              </a:ext>
            </a:extLst>
          </p:cNvPr>
          <p:cNvSpPr>
            <a:spLocks noGrp="1"/>
          </p:cNvSpPr>
          <p:nvPr>
            <p:ph idx="1"/>
          </p:nvPr>
        </p:nvSpPr>
        <p:spPr>
          <a:xfrm>
            <a:off x="1371600" y="2286000"/>
            <a:ext cx="10247152" cy="1623270"/>
          </a:xfrm>
        </p:spPr>
        <p:txBody>
          <a:bodyPr/>
          <a:lstStyle/>
          <a:p>
            <a:r>
              <a:rPr lang="en-US" dirty="0"/>
              <a:t>Le </a:t>
            </a:r>
            <a:r>
              <a:rPr lang="en-US" dirty="0" err="1"/>
              <a:t>cas</a:t>
            </a:r>
            <a:r>
              <a:rPr lang="en-US" dirty="0"/>
              <a:t> </a:t>
            </a:r>
            <a:r>
              <a:rPr lang="en-US" dirty="0" err="1"/>
              <a:t>d’utilisation</a:t>
            </a:r>
            <a:r>
              <a:rPr lang="en-US" dirty="0"/>
              <a:t> </a:t>
            </a:r>
            <a:r>
              <a:rPr lang="en-US" dirty="0" err="1"/>
              <a:t>est</a:t>
            </a:r>
            <a:r>
              <a:rPr lang="en-US" dirty="0"/>
              <a:t> </a:t>
            </a:r>
            <a:r>
              <a:rPr lang="en-US" dirty="0" err="1"/>
              <a:t>une</a:t>
            </a:r>
            <a:r>
              <a:rPr lang="en-US" dirty="0"/>
              <a:t> action qui </a:t>
            </a:r>
            <a:r>
              <a:rPr lang="en-US" dirty="0" err="1"/>
              <a:t>accomplit</a:t>
            </a:r>
            <a:r>
              <a:rPr lang="en-US" dirty="0"/>
              <a:t> </a:t>
            </a:r>
            <a:r>
              <a:rPr lang="en-US" dirty="0" err="1"/>
              <a:t>une</a:t>
            </a:r>
            <a:r>
              <a:rPr lang="en-US" dirty="0"/>
              <a:t> </a:t>
            </a:r>
            <a:r>
              <a:rPr lang="en-US" dirty="0" err="1"/>
              <a:t>tâche</a:t>
            </a:r>
            <a:r>
              <a:rPr lang="en-US" dirty="0"/>
              <a:t> de </a:t>
            </a:r>
            <a:r>
              <a:rPr lang="en-US" dirty="0" err="1"/>
              <a:t>notre</a:t>
            </a:r>
            <a:r>
              <a:rPr lang="en-US" dirty="0"/>
              <a:t> </a:t>
            </a:r>
            <a:r>
              <a:rPr lang="en-US" dirty="0" err="1"/>
              <a:t>systéme</a:t>
            </a:r>
            <a:r>
              <a:rPr lang="en-US" dirty="0"/>
              <a:t>. </a:t>
            </a:r>
          </a:p>
          <a:p>
            <a:endParaRPr lang="en-US" dirty="0"/>
          </a:p>
          <a:p>
            <a:r>
              <a:rPr lang="en-US" dirty="0" err="1"/>
              <a:t>Forme</a:t>
            </a:r>
            <a:r>
              <a:rPr lang="en-US" dirty="0"/>
              <a:t> </a:t>
            </a:r>
            <a:r>
              <a:rPr lang="en-US" dirty="0" err="1"/>
              <a:t>graphique</a:t>
            </a:r>
            <a:r>
              <a:rPr lang="en-US" dirty="0"/>
              <a:t>: </a:t>
            </a:r>
            <a:r>
              <a:rPr lang="en-US" dirty="0" err="1"/>
              <a:t>ballon</a:t>
            </a:r>
            <a:r>
              <a:rPr lang="en-US" dirty="0"/>
              <a:t> oval</a:t>
            </a:r>
            <a:endParaRPr lang="fr-FR" dirty="0"/>
          </a:p>
        </p:txBody>
      </p:sp>
      <p:pic>
        <p:nvPicPr>
          <p:cNvPr id="4100" name="Picture 4" descr="CBR*Tools - Notation UML (Unified Modelling Language)">
            <a:extLst>
              <a:ext uri="{FF2B5EF4-FFF2-40B4-BE49-F238E27FC236}">
                <a16:creationId xmlns:a16="http://schemas.microsoft.com/office/drawing/2014/main" id="{7B5F777D-8EE9-45B8-B39F-61107A96E6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6874" y="4110606"/>
            <a:ext cx="4876800" cy="1871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08341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84156E-E960-4581-B485-8C59761CB6BB}"/>
              </a:ext>
            </a:extLst>
          </p:cNvPr>
          <p:cNvSpPr>
            <a:spLocks noGrp="1"/>
          </p:cNvSpPr>
          <p:nvPr>
            <p:ph type="title"/>
          </p:nvPr>
        </p:nvSpPr>
        <p:spPr>
          <a:xfrm>
            <a:off x="1295400" y="456624"/>
            <a:ext cx="9601200" cy="742949"/>
          </a:xfrm>
        </p:spPr>
        <p:txBody>
          <a:bodyPr>
            <a:normAutofit fontScale="90000"/>
          </a:bodyPr>
          <a:lstStyle/>
          <a:p>
            <a:r>
              <a:rPr lang="fr-FR" sz="4400" b="0" i="0" u="none" strike="noStrike" baseline="0" dirty="0">
                <a:latin typeface="TimesNewRomanPSMT"/>
              </a:rPr>
              <a:t>La relation :</a:t>
            </a:r>
            <a:br>
              <a:rPr lang="fr-FR" sz="4400" b="0" i="0" u="none" strike="noStrike" baseline="0" dirty="0">
                <a:latin typeface="TimesNewRomanPSMT"/>
              </a:rPr>
            </a:br>
            <a:endParaRPr lang="fr-FR" dirty="0"/>
          </a:p>
        </p:txBody>
      </p:sp>
      <p:sp>
        <p:nvSpPr>
          <p:cNvPr id="3" name="Espace réservé du contenu 2">
            <a:extLst>
              <a:ext uri="{FF2B5EF4-FFF2-40B4-BE49-F238E27FC236}">
                <a16:creationId xmlns:a16="http://schemas.microsoft.com/office/drawing/2014/main" id="{E1FB81D0-F595-47A3-92F6-3FA980433421}"/>
              </a:ext>
            </a:extLst>
          </p:cNvPr>
          <p:cNvSpPr>
            <a:spLocks noGrp="1"/>
          </p:cNvSpPr>
          <p:nvPr>
            <p:ph idx="1"/>
          </p:nvPr>
        </p:nvSpPr>
        <p:spPr>
          <a:xfrm>
            <a:off x="928255" y="1428749"/>
            <a:ext cx="5583381" cy="4972625"/>
          </a:xfrm>
        </p:spPr>
        <p:txBody>
          <a:bodyPr/>
          <a:lstStyle/>
          <a:p>
            <a:pPr marL="0" indent="0" algn="l">
              <a:buNone/>
            </a:pPr>
            <a:endParaRPr lang="fr-FR" sz="1800" b="0" i="0" u="none" strike="noStrike" baseline="0" dirty="0">
              <a:latin typeface="TimesNewRomanPSMT"/>
            </a:endParaRPr>
          </a:p>
          <a:p>
            <a:pPr marL="0" indent="0" algn="l">
              <a:buNone/>
            </a:pPr>
            <a:r>
              <a:rPr lang="fr-FR" sz="1800" b="0" i="0" u="none" strike="noStrike" baseline="0" dirty="0">
                <a:latin typeface="TimesNewRomanPSMT"/>
              </a:rPr>
              <a:t>Elle exprime l’interaction existant entre un acteur et un cas d’utilisation.</a:t>
            </a:r>
          </a:p>
          <a:p>
            <a:pPr marL="0" indent="0" algn="l">
              <a:buNone/>
            </a:pPr>
            <a:endParaRPr lang="fr-FR" sz="1800" dirty="0">
              <a:latin typeface="TimesNewRomanPSMT"/>
            </a:endParaRPr>
          </a:p>
          <a:p>
            <a:pPr marL="0" indent="0" algn="l">
              <a:buNone/>
            </a:pPr>
            <a:r>
              <a:rPr lang="fr-FR" sz="1800" b="0" i="0" u="none" strike="noStrike" baseline="0" dirty="0">
                <a:latin typeface="TimesNewRomanPSMT"/>
              </a:rPr>
              <a:t>Il existe 3 types de relations </a:t>
            </a:r>
            <a:r>
              <a:rPr lang="fr-FR" sz="1800" b="0" i="0" u="none" strike="noStrike" baseline="0" dirty="0">
                <a:solidFill>
                  <a:srgbClr val="FF0000"/>
                </a:solidFill>
                <a:latin typeface="TimesNewRomanPSMT"/>
              </a:rPr>
              <a:t>entre</a:t>
            </a:r>
            <a:r>
              <a:rPr lang="fr-FR" sz="1800" b="0" i="0" u="none" strike="noStrike" baseline="0" dirty="0">
                <a:latin typeface="TimesNewRomanPSMT"/>
              </a:rPr>
              <a:t> </a:t>
            </a:r>
            <a:r>
              <a:rPr lang="fr-FR" sz="1800" b="0" i="0" u="none" strike="noStrike" baseline="0" dirty="0">
                <a:solidFill>
                  <a:srgbClr val="FF0000"/>
                </a:solidFill>
                <a:latin typeface="TimesNewRomanPSMT"/>
              </a:rPr>
              <a:t>cas d’utilisation </a:t>
            </a:r>
            <a:r>
              <a:rPr lang="fr-FR" sz="1800" b="0" i="0" u="none" strike="noStrike" baseline="0" dirty="0">
                <a:latin typeface="TimesNewRomanPSMT"/>
              </a:rPr>
              <a:t>:</a:t>
            </a:r>
          </a:p>
          <a:p>
            <a:pPr marL="530352" lvl="1" indent="0">
              <a:buNone/>
            </a:pPr>
            <a:r>
              <a:rPr lang="fr-FR" sz="1800" b="0" i="0" u="none" strike="noStrike" baseline="0" dirty="0">
                <a:latin typeface="SegoeUI"/>
              </a:rPr>
              <a:t>◦ </a:t>
            </a:r>
            <a:r>
              <a:rPr lang="fr-FR" sz="1800" b="0" i="0" u="none" strike="noStrike" baseline="0" dirty="0">
                <a:latin typeface="TimesNewRomanPSMT"/>
              </a:rPr>
              <a:t>la relation de généralisation</a:t>
            </a:r>
          </a:p>
          <a:p>
            <a:pPr marL="530352" lvl="1" indent="0">
              <a:buNone/>
            </a:pPr>
            <a:r>
              <a:rPr lang="fr-FR" sz="1800" b="0" i="0" u="none" strike="noStrike" baseline="0" dirty="0">
                <a:latin typeface="SegoeUI"/>
              </a:rPr>
              <a:t>◦ </a:t>
            </a:r>
            <a:r>
              <a:rPr lang="fr-FR" sz="1800" b="0" i="0" u="none" strike="noStrike" baseline="0" dirty="0">
                <a:latin typeface="TimesNewRomanPSMT"/>
              </a:rPr>
              <a:t>la relation d’extension</a:t>
            </a:r>
          </a:p>
          <a:p>
            <a:pPr marL="530352" lvl="1" indent="0">
              <a:buNone/>
            </a:pPr>
            <a:r>
              <a:rPr lang="fr-FR" sz="1800" b="0" i="0" u="none" strike="noStrike" baseline="0" dirty="0">
                <a:latin typeface="SegoeUI"/>
              </a:rPr>
              <a:t>◦ </a:t>
            </a:r>
            <a:r>
              <a:rPr lang="fr-FR" sz="1800" b="0" i="0" u="none" strike="noStrike" baseline="0" dirty="0">
                <a:latin typeface="TimesNewRomanPSMT"/>
              </a:rPr>
              <a:t>la relation d’inclusion</a:t>
            </a:r>
            <a:endParaRPr lang="fr-FR" dirty="0"/>
          </a:p>
        </p:txBody>
      </p:sp>
      <p:pic>
        <p:nvPicPr>
          <p:cNvPr id="2050" name="Picture 2" descr="Exercice UML corrigé: Etude de cas gestion de stock d'articles – Page 2 –  Cours et formation gratuit">
            <a:extLst>
              <a:ext uri="{FF2B5EF4-FFF2-40B4-BE49-F238E27FC236}">
                <a16:creationId xmlns:a16="http://schemas.microsoft.com/office/drawing/2014/main" id="{7FD66BEB-F251-4E1E-B21A-091DCC4BF1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938" y="1428750"/>
            <a:ext cx="5385516" cy="4972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8263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E260EB-4FB7-4079-ACC8-9FD226C4B48D}"/>
              </a:ext>
            </a:extLst>
          </p:cNvPr>
          <p:cNvSpPr>
            <a:spLocks noGrp="1"/>
          </p:cNvSpPr>
          <p:nvPr>
            <p:ph type="title"/>
          </p:nvPr>
        </p:nvSpPr>
        <p:spPr/>
        <p:txBody>
          <a:bodyPr/>
          <a:lstStyle/>
          <a:p>
            <a:r>
              <a:rPr lang="en-US" dirty="0"/>
              <a:t>Relation association</a:t>
            </a:r>
            <a:endParaRPr lang="fr-FR" dirty="0"/>
          </a:p>
        </p:txBody>
      </p:sp>
      <p:sp>
        <p:nvSpPr>
          <p:cNvPr id="3" name="Espace réservé du contenu 2">
            <a:extLst>
              <a:ext uri="{FF2B5EF4-FFF2-40B4-BE49-F238E27FC236}">
                <a16:creationId xmlns:a16="http://schemas.microsoft.com/office/drawing/2014/main" id="{02E3C9D6-1B6F-4E6F-8FBB-82FA5815CD9D}"/>
              </a:ext>
            </a:extLst>
          </p:cNvPr>
          <p:cNvSpPr>
            <a:spLocks noGrp="1"/>
          </p:cNvSpPr>
          <p:nvPr>
            <p:ph idx="1"/>
          </p:nvPr>
        </p:nvSpPr>
        <p:spPr>
          <a:xfrm>
            <a:off x="1371600" y="1832994"/>
            <a:ext cx="9601200" cy="1143000"/>
          </a:xfrm>
        </p:spPr>
        <p:txBody>
          <a:bodyPr/>
          <a:lstStyle/>
          <a:p>
            <a:r>
              <a:rPr lang="fr-FR" dirty="0"/>
              <a:t>L'association est une connexion sémantique entre deux </a:t>
            </a:r>
            <a:r>
              <a:rPr lang="fr-FR" dirty="0" err="1"/>
              <a:t>élements</a:t>
            </a:r>
            <a:r>
              <a:rPr lang="fr-FR" dirty="0"/>
              <a:t> (relation logique). Elle peut être binaire, dans ce cas elle est représentée par un simple trait</a:t>
            </a:r>
          </a:p>
        </p:txBody>
      </p:sp>
      <p:pic>
        <p:nvPicPr>
          <p:cNvPr id="5122" name="Picture 2" descr="Présentation de la Construction Mécanique">
            <a:extLst>
              <a:ext uri="{FF2B5EF4-FFF2-40B4-BE49-F238E27FC236}">
                <a16:creationId xmlns:a16="http://schemas.microsoft.com/office/drawing/2014/main" id="{BB962C9E-44AD-472E-BC90-9B2AED0333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5782" y="3641652"/>
            <a:ext cx="6170889" cy="2530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2220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EB62BD-EE7D-4B7B-A058-88F934B182C9}"/>
              </a:ext>
            </a:extLst>
          </p:cNvPr>
          <p:cNvSpPr>
            <a:spLocks noGrp="1"/>
          </p:cNvSpPr>
          <p:nvPr>
            <p:ph type="title"/>
          </p:nvPr>
        </p:nvSpPr>
        <p:spPr>
          <a:xfrm>
            <a:off x="1371600" y="499533"/>
            <a:ext cx="9601200" cy="609600"/>
          </a:xfrm>
        </p:spPr>
        <p:txBody>
          <a:bodyPr>
            <a:normAutofit fontScale="90000"/>
          </a:bodyPr>
          <a:lstStyle/>
          <a:p>
            <a:r>
              <a:rPr lang="en-US" dirty="0"/>
              <a:t>R</a:t>
            </a:r>
            <a:r>
              <a:rPr lang="fr-FR" sz="4400" b="0" i="0" u="none" strike="noStrike" baseline="0" dirty="0" err="1">
                <a:latin typeface="TimesNewRomanPSMT"/>
              </a:rPr>
              <a:t>elation</a:t>
            </a:r>
            <a:r>
              <a:rPr lang="fr-FR" sz="4400" b="0" i="0" u="none" strike="noStrike" baseline="0" dirty="0">
                <a:latin typeface="TimesNewRomanPSMT"/>
              </a:rPr>
              <a:t> d’extension</a:t>
            </a:r>
            <a:endParaRPr lang="fr-FR" dirty="0"/>
          </a:p>
        </p:txBody>
      </p:sp>
      <p:sp>
        <p:nvSpPr>
          <p:cNvPr id="3" name="Espace réservé du contenu 2">
            <a:extLst>
              <a:ext uri="{FF2B5EF4-FFF2-40B4-BE49-F238E27FC236}">
                <a16:creationId xmlns:a16="http://schemas.microsoft.com/office/drawing/2014/main" id="{7BBC84E3-4975-4360-8224-F13BF88CEEA7}"/>
              </a:ext>
            </a:extLst>
          </p:cNvPr>
          <p:cNvSpPr>
            <a:spLocks noGrp="1"/>
          </p:cNvSpPr>
          <p:nvPr>
            <p:ph idx="1"/>
          </p:nvPr>
        </p:nvSpPr>
        <p:spPr>
          <a:xfrm>
            <a:off x="1371600" y="1244600"/>
            <a:ext cx="10337800" cy="2649480"/>
          </a:xfrm>
        </p:spPr>
        <p:txBody>
          <a:bodyPr>
            <a:normAutofit fontScale="85000" lnSpcReduction="20000"/>
          </a:bodyPr>
          <a:lstStyle/>
          <a:p>
            <a:pPr marL="0" indent="0" algn="l">
              <a:buNone/>
            </a:pPr>
            <a:r>
              <a:rPr lang="fr-FR" sz="1800" b="0" i="0" u="none" strike="noStrike" baseline="0" dirty="0">
                <a:latin typeface="TimesNewRomanPSMT"/>
              </a:rPr>
              <a:t>Cette relation indique que le cas d’utilisation source </a:t>
            </a:r>
            <a:r>
              <a:rPr lang="fr-FR" sz="1800" b="1" i="0" u="sng" strike="noStrike" baseline="0" dirty="0">
                <a:solidFill>
                  <a:srgbClr val="FF0000"/>
                </a:solidFill>
                <a:latin typeface="TimesNewRomanPSMT"/>
              </a:rPr>
              <a:t>ajoute son comportement au cas d’utilisation </a:t>
            </a:r>
            <a:r>
              <a:rPr lang="fr-FR" sz="1800" b="0" i="0" u="none" strike="noStrike" baseline="0" dirty="0">
                <a:latin typeface="TimesNewRomanPSMT"/>
              </a:rPr>
              <a:t>destination. </a:t>
            </a:r>
          </a:p>
          <a:p>
            <a:pPr marL="0" indent="0" algn="l">
              <a:buNone/>
            </a:pPr>
            <a:r>
              <a:rPr lang="fr-FR" sz="1800" b="0" i="0" u="none" strike="noStrike" baseline="0" dirty="0">
                <a:latin typeface="TimesNewRomanPSMT"/>
              </a:rPr>
              <a:t>L’extension peut être soumise à condition. Le comportement ajouté est inséré au niveau d’un point d’extension défini dans le cas d’utilisation destination. </a:t>
            </a:r>
          </a:p>
          <a:p>
            <a:pPr marL="0" indent="0" algn="l">
              <a:buNone/>
            </a:pPr>
            <a:r>
              <a:rPr lang="fr-FR" sz="1800" b="0" i="0" u="none" strike="noStrike" baseline="0" dirty="0">
                <a:latin typeface="TimesNewRomanPSMT"/>
              </a:rPr>
              <a:t>Elle permet de modéliser les variantes de comportement d’un cas d’utilisation (selon les interactions des acteurs et l’environnement du système).</a:t>
            </a:r>
          </a:p>
          <a:p>
            <a:pPr marL="0" indent="0" algn="l">
              <a:buNone/>
            </a:pPr>
            <a:endParaRPr lang="fr-FR" sz="1800" b="0" i="0" u="none" strike="noStrike" baseline="0" dirty="0">
              <a:latin typeface="TimesNewRomanPSMT"/>
            </a:endParaRPr>
          </a:p>
          <a:p>
            <a:pPr marL="0" indent="0" algn="l">
              <a:buNone/>
            </a:pPr>
            <a:r>
              <a:rPr lang="fr-FR" sz="1800" b="0" i="0" u="sng" strike="noStrike" baseline="0" dirty="0">
                <a:latin typeface="TimesNewRomanPSMT"/>
              </a:rPr>
              <a:t>C’est </a:t>
            </a:r>
            <a:r>
              <a:rPr lang="fr-FR" sz="1800" b="1" i="0" u="sng" strike="noStrike" baseline="0" dirty="0">
                <a:solidFill>
                  <a:srgbClr val="FF0000"/>
                </a:solidFill>
                <a:latin typeface="TimesNewRomanPSMT"/>
              </a:rPr>
              <a:t>optionnelle</a:t>
            </a:r>
            <a:r>
              <a:rPr lang="fr-FR" sz="1800" b="0" i="0" u="sng" strike="noStrike" baseline="0" dirty="0">
                <a:latin typeface="TimesNewRomanPSMT"/>
              </a:rPr>
              <a:t>: dans notre exemple ‘commande du vin’ est optionnelle par rapport à la ‘commande de nourriture’</a:t>
            </a:r>
          </a:p>
          <a:p>
            <a:pPr marL="0" indent="0" algn="l">
              <a:buNone/>
            </a:pPr>
            <a:endParaRPr lang="fr-FR" sz="1800" b="0" i="0" u="none" strike="noStrike" baseline="0" dirty="0">
              <a:latin typeface="TimesNewRomanPSMT"/>
            </a:endParaRPr>
          </a:p>
          <a:p>
            <a:pPr marL="0" indent="0" algn="l">
              <a:buNone/>
            </a:pPr>
            <a:r>
              <a:rPr lang="fr-FR" sz="1800" b="1" u="sng" dirty="0">
                <a:latin typeface="TimesNewRomanPSMT"/>
              </a:rPr>
              <a:t>NB: FAIRE ATTENTION AU SENS DE LA FLECHE</a:t>
            </a:r>
          </a:p>
          <a:p>
            <a:pPr marL="0" indent="0" algn="l">
              <a:buNone/>
            </a:pPr>
            <a:endParaRPr lang="fr-FR" b="1" u="sng" dirty="0"/>
          </a:p>
        </p:txBody>
      </p:sp>
      <p:pic>
        <p:nvPicPr>
          <p:cNvPr id="3074" name="Picture 2" descr="UML : DIAGRAMME DE CAS d'UTILISATION - ppt video online télécharger">
            <a:extLst>
              <a:ext uri="{FF2B5EF4-FFF2-40B4-BE49-F238E27FC236}">
                <a16:creationId xmlns:a16="http://schemas.microsoft.com/office/drawing/2014/main" id="{DAED1883-7B7E-4906-A2F6-F66042BD7B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3894080"/>
            <a:ext cx="6421581" cy="264948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Un cas d'utilisation d'extension étend un cas d'utilisation de base.">
            <a:extLst>
              <a:ext uri="{FF2B5EF4-FFF2-40B4-BE49-F238E27FC236}">
                <a16:creationId xmlns:a16="http://schemas.microsoft.com/office/drawing/2014/main" id="{35BC1E94-80E0-C050-1F4E-8CE1ED1AFC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399" y="4029547"/>
            <a:ext cx="4157133" cy="2015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848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D7AED8-2A53-4E9A-9CED-8056397E775A}"/>
              </a:ext>
            </a:extLst>
          </p:cNvPr>
          <p:cNvSpPr>
            <a:spLocks noGrp="1"/>
          </p:cNvSpPr>
          <p:nvPr>
            <p:ph type="title"/>
          </p:nvPr>
        </p:nvSpPr>
        <p:spPr>
          <a:xfrm>
            <a:off x="1371600" y="685800"/>
            <a:ext cx="9601200" cy="985982"/>
          </a:xfrm>
        </p:spPr>
        <p:txBody>
          <a:bodyPr/>
          <a:lstStyle/>
          <a:p>
            <a:r>
              <a:rPr lang="en-US" dirty="0"/>
              <a:t>R</a:t>
            </a:r>
            <a:r>
              <a:rPr lang="fr-FR" sz="4400" b="0" i="0" u="none" strike="noStrike" baseline="0" dirty="0" err="1">
                <a:latin typeface="TimesNewRomanPSMT"/>
              </a:rPr>
              <a:t>elation</a:t>
            </a:r>
            <a:r>
              <a:rPr lang="fr-FR" sz="4400" b="0" i="0" u="none" strike="noStrike" baseline="0" dirty="0">
                <a:latin typeface="TimesNewRomanPSMT"/>
              </a:rPr>
              <a:t> d’inclusion</a:t>
            </a:r>
            <a:endParaRPr lang="fr-FR" dirty="0"/>
          </a:p>
        </p:txBody>
      </p:sp>
      <p:sp>
        <p:nvSpPr>
          <p:cNvPr id="3" name="Espace réservé du contenu 2">
            <a:extLst>
              <a:ext uri="{FF2B5EF4-FFF2-40B4-BE49-F238E27FC236}">
                <a16:creationId xmlns:a16="http://schemas.microsoft.com/office/drawing/2014/main" id="{53F73283-0990-4CB2-BFA2-378B4451A745}"/>
              </a:ext>
            </a:extLst>
          </p:cNvPr>
          <p:cNvSpPr>
            <a:spLocks noGrp="1"/>
          </p:cNvSpPr>
          <p:nvPr>
            <p:ph idx="1"/>
          </p:nvPr>
        </p:nvSpPr>
        <p:spPr>
          <a:xfrm>
            <a:off x="1371600" y="1510019"/>
            <a:ext cx="9601200" cy="1639582"/>
          </a:xfrm>
        </p:spPr>
        <p:txBody>
          <a:bodyPr>
            <a:normAutofit fontScale="92500" lnSpcReduction="10000"/>
          </a:bodyPr>
          <a:lstStyle/>
          <a:p>
            <a:pPr marL="0" indent="0" algn="l">
              <a:buNone/>
            </a:pPr>
            <a:r>
              <a:rPr lang="en-US" dirty="0"/>
              <a:t>Elle </a:t>
            </a:r>
            <a:r>
              <a:rPr lang="fr-FR" sz="1800" b="0" i="0" u="none" strike="noStrike" baseline="0" dirty="0">
                <a:latin typeface="TimesNewRomanPSMT"/>
              </a:rPr>
              <a:t>indique que le cas d’utilisation source contient aussi le comportement décrit dans le cas d’utilisation destination. L’inclusion a un caractère </a:t>
            </a:r>
            <a:r>
              <a:rPr lang="fr-FR" sz="1800" b="1" i="0" u="sng" strike="noStrike" baseline="0" dirty="0">
                <a:solidFill>
                  <a:srgbClr val="FF0000"/>
                </a:solidFill>
                <a:latin typeface="TimesNewRomanPSMT"/>
              </a:rPr>
              <a:t>obligatoire</a:t>
            </a:r>
            <a:r>
              <a:rPr lang="fr-FR" sz="1800" b="0" i="0" u="none" strike="noStrike" baseline="0" dirty="0">
                <a:latin typeface="TimesNewRomanPSMT"/>
              </a:rPr>
              <a:t>, la source spécifiant à quel endroit le cas d’utilisation cible doit être inclus.</a:t>
            </a:r>
          </a:p>
          <a:p>
            <a:pPr marL="0" indent="0" algn="l">
              <a:buNone/>
            </a:pPr>
            <a:endParaRPr lang="fr-FR" sz="1800" b="0" i="0" u="none" strike="noStrike" baseline="0" dirty="0">
              <a:latin typeface="TimesNewRomanPSMT"/>
            </a:endParaRPr>
          </a:p>
          <a:p>
            <a:pPr marL="0" indent="0">
              <a:buNone/>
            </a:pPr>
            <a:r>
              <a:rPr lang="fr-FR" sz="2000" b="1" u="sng" dirty="0">
                <a:latin typeface="TimesNewRomanPSMT"/>
              </a:rPr>
              <a:t>NB: FAIRE ATTENTION AU SENS DE LA FLECHE</a:t>
            </a:r>
            <a:endParaRPr lang="fr-FR" b="1" u="sng" dirty="0"/>
          </a:p>
          <a:p>
            <a:pPr marL="0" indent="0" algn="l">
              <a:buNone/>
            </a:pPr>
            <a:endParaRPr lang="fr-FR" dirty="0"/>
          </a:p>
        </p:txBody>
      </p:sp>
      <p:pic>
        <p:nvPicPr>
          <p:cNvPr id="4098" name="Picture 2" descr="Cas d'utilisation, une introduction">
            <a:extLst>
              <a:ext uri="{FF2B5EF4-FFF2-40B4-BE49-F238E27FC236}">
                <a16:creationId xmlns:a16="http://schemas.microsoft.com/office/drawing/2014/main" id="{BDF7273D-3B63-4BE9-9709-A0A8A2D3F8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0685" y="3149601"/>
            <a:ext cx="5188125" cy="316547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UML Cours 1 : Diagrammes de cas d'utilisation">
            <a:extLst>
              <a:ext uri="{FF2B5EF4-FFF2-40B4-BE49-F238E27FC236}">
                <a16:creationId xmlns:a16="http://schemas.microsoft.com/office/drawing/2014/main" id="{EBE69946-F712-ECEA-B438-27E8181D97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075" y="3149601"/>
            <a:ext cx="5188125" cy="3165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92335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437F1A-215F-425C-A43B-27EE332C568B}"/>
              </a:ext>
            </a:extLst>
          </p:cNvPr>
          <p:cNvSpPr>
            <a:spLocks noGrp="1"/>
          </p:cNvSpPr>
          <p:nvPr>
            <p:ph type="title"/>
          </p:nvPr>
        </p:nvSpPr>
        <p:spPr>
          <a:xfrm>
            <a:off x="1371600" y="685800"/>
            <a:ext cx="4232246" cy="681606"/>
          </a:xfrm>
        </p:spPr>
        <p:txBody>
          <a:bodyPr>
            <a:normAutofit fontScale="90000"/>
          </a:bodyPr>
          <a:lstStyle/>
          <a:p>
            <a:r>
              <a:rPr lang="en-US" dirty="0" err="1"/>
              <a:t>En</a:t>
            </a:r>
            <a:r>
              <a:rPr lang="en-US" dirty="0"/>
              <a:t> résumé</a:t>
            </a:r>
            <a:endParaRPr lang="fr-FR" dirty="0"/>
          </a:p>
        </p:txBody>
      </p:sp>
      <p:sp>
        <p:nvSpPr>
          <p:cNvPr id="3" name="Espace réservé du contenu 2">
            <a:extLst>
              <a:ext uri="{FF2B5EF4-FFF2-40B4-BE49-F238E27FC236}">
                <a16:creationId xmlns:a16="http://schemas.microsoft.com/office/drawing/2014/main" id="{EF3A71F4-2B1F-44C0-B03A-DB03822C8764}"/>
              </a:ext>
            </a:extLst>
          </p:cNvPr>
          <p:cNvSpPr>
            <a:spLocks noGrp="1"/>
          </p:cNvSpPr>
          <p:nvPr>
            <p:ph idx="1"/>
          </p:nvPr>
        </p:nvSpPr>
        <p:spPr>
          <a:xfrm>
            <a:off x="1371600" y="2286000"/>
            <a:ext cx="10617200" cy="4445000"/>
          </a:xfrm>
        </p:spPr>
        <p:txBody>
          <a:bodyPr>
            <a:normAutofit/>
          </a:bodyPr>
          <a:lstStyle/>
          <a:p>
            <a:pPr algn="l"/>
            <a:r>
              <a:rPr lang="fr-FR" sz="1800" b="0" i="0" u="none" strike="noStrike" baseline="0" dirty="0">
                <a:latin typeface="F17"/>
              </a:rPr>
              <a:t>Les inclusions et les extensions sont représentées par des </a:t>
            </a:r>
            <a:r>
              <a:rPr lang="fr-FR" sz="1800" b="0" i="0" u="none" strike="noStrike" baseline="0" dirty="0">
                <a:latin typeface="F20"/>
              </a:rPr>
              <a:t>dépendances.</a:t>
            </a:r>
          </a:p>
          <a:p>
            <a:pPr lvl="1"/>
            <a:r>
              <a:rPr lang="fr-FR" sz="1800" b="0" i="0" u="none" strike="noStrike" baseline="0" dirty="0">
                <a:latin typeface="F26"/>
              </a:rPr>
              <a:t>Lorsqu'un cas B inclut un cas A, B dépend de A.</a:t>
            </a:r>
          </a:p>
          <a:p>
            <a:pPr lvl="1"/>
            <a:r>
              <a:rPr lang="fr-FR" sz="1800" b="0" i="0" u="none" strike="noStrike" baseline="0" dirty="0">
                <a:latin typeface="F26"/>
              </a:rPr>
              <a:t>Lorsqu'un cas B étend un cas A, B dépend aussi de A.</a:t>
            </a:r>
          </a:p>
          <a:p>
            <a:pPr lvl="1"/>
            <a:endParaRPr lang="fr-FR" sz="1800" b="0" i="0" u="none" strike="noStrike" baseline="0" dirty="0">
              <a:latin typeface="F26"/>
            </a:endParaRPr>
          </a:p>
          <a:p>
            <a:pPr algn="l"/>
            <a:r>
              <a:rPr lang="fr-FR" sz="1600" b="0" i="0" dirty="0">
                <a:solidFill>
                  <a:srgbClr val="212529"/>
                </a:solidFill>
                <a:effectLst/>
                <a:latin typeface="Verdana" panose="020B0604030504040204" pitchFamily="34" charset="0"/>
              </a:rPr>
              <a:t> Lorsque A est sollicité, B l'est obligatoirement</a:t>
            </a:r>
          </a:p>
          <a:p>
            <a:pPr algn="l"/>
            <a:r>
              <a:rPr lang="fr-FR" sz="1800" b="0" i="0" u="none" strike="noStrike" baseline="0" dirty="0">
                <a:latin typeface="F17"/>
              </a:rPr>
              <a:t>Lorsque A dépend d'un élément B, toute modification de B sera susceptible d'avoir un impact sur A.</a:t>
            </a:r>
          </a:p>
          <a:p>
            <a:pPr algn="l"/>
            <a:r>
              <a:rPr lang="fr-FR" sz="1800" b="0" i="0" u="none" strike="noStrike" baseline="0" dirty="0">
                <a:latin typeface="F17"/>
              </a:rPr>
              <a:t>Les  </a:t>
            </a:r>
            <a:r>
              <a:rPr lang="fr-FR" sz="1800" b="0" i="0" u="none" strike="noStrike" baseline="0" dirty="0" err="1">
                <a:latin typeface="F17"/>
              </a:rPr>
              <a:t>incude</a:t>
            </a:r>
            <a:r>
              <a:rPr lang="fr-FR" sz="1800" b="0" i="0" u="none" strike="noStrike" baseline="0" dirty="0">
                <a:latin typeface="F17"/>
              </a:rPr>
              <a:t>  et les  </a:t>
            </a:r>
            <a:r>
              <a:rPr lang="fr-FR" sz="1800" b="0" i="0" u="none" strike="noStrike" baseline="0" dirty="0" err="1">
                <a:latin typeface="F17"/>
              </a:rPr>
              <a:t>extend</a:t>
            </a:r>
            <a:r>
              <a:rPr lang="fr-FR" sz="1800" b="0" i="0" u="none" strike="noStrike" baseline="0" dirty="0">
                <a:latin typeface="F17"/>
              </a:rPr>
              <a:t>  sont des stéréotypes (entre </a:t>
            </a:r>
            <a:r>
              <a:rPr lang="fr-FR" sz="1800" b="0" i="0" u="none" strike="noStrike" baseline="0" dirty="0" err="1">
                <a:latin typeface="F17"/>
              </a:rPr>
              <a:t>guillements</a:t>
            </a:r>
            <a:r>
              <a:rPr lang="fr-FR" sz="1800" b="0" i="0" u="none" strike="noStrike" baseline="0" dirty="0">
                <a:latin typeface="F17"/>
              </a:rPr>
              <a:t>) des relations de dépendance.</a:t>
            </a:r>
          </a:p>
          <a:p>
            <a:pPr algn="l"/>
            <a:endParaRPr lang="fr-FR" sz="1800" b="0" i="0" u="none" strike="noStrike" baseline="0" dirty="0">
              <a:latin typeface="F17"/>
            </a:endParaRPr>
          </a:p>
          <a:p>
            <a:pPr algn="l"/>
            <a:r>
              <a:rPr lang="fr-FR" sz="1800" dirty="0">
                <a:latin typeface="F17"/>
              </a:rPr>
              <a:t>On dit qu'un cas d'utilisation A étend un cas d'utilisation B lorsque le cas d'utilisation A peut être appelé au cours de l'exécution du cas d'utilisation B. Exécuter B peut éventuellement entraîner l'exécution de A : contrairement à l'inclusion, l'extension est optionnelle.</a:t>
            </a:r>
          </a:p>
        </p:txBody>
      </p:sp>
      <p:pic>
        <p:nvPicPr>
          <p:cNvPr id="5122" name="Picture 2" descr="Le saviez-vous ? Se désabonner de courriers indésirables comporte parfois  des risques ! - SOSPC">
            <a:extLst>
              <a:ext uri="{FF2B5EF4-FFF2-40B4-BE49-F238E27FC236}">
                <a16:creationId xmlns:a16="http://schemas.microsoft.com/office/drawing/2014/main" id="{C9EDCF6A-BE5D-418E-83C0-D1F1E03AAD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8206" y="385893"/>
            <a:ext cx="3363942" cy="156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3258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0F684A-4563-402F-8179-5B44A6252065}"/>
              </a:ext>
            </a:extLst>
          </p:cNvPr>
          <p:cNvSpPr>
            <a:spLocks noGrp="1"/>
          </p:cNvSpPr>
          <p:nvPr>
            <p:ph type="title"/>
          </p:nvPr>
        </p:nvSpPr>
        <p:spPr>
          <a:xfrm>
            <a:off x="1371600" y="685800"/>
            <a:ext cx="9601200" cy="846667"/>
          </a:xfrm>
        </p:spPr>
        <p:txBody>
          <a:bodyPr/>
          <a:lstStyle/>
          <a:p>
            <a:r>
              <a:rPr lang="fr-FR" dirty="0">
                <a:solidFill>
                  <a:srgbClr val="000000"/>
                </a:solidFill>
                <a:latin typeface="Calibri" panose="020F0502020204030204" pitchFamily="34" charset="0"/>
              </a:rPr>
              <a:t>D</a:t>
            </a:r>
            <a:r>
              <a:rPr lang="fr-FR" sz="4400" b="0" i="0" u="none" strike="noStrike" baseline="0" dirty="0">
                <a:solidFill>
                  <a:srgbClr val="000000"/>
                </a:solidFill>
                <a:latin typeface="Calibri" panose="020F0502020204030204" pitchFamily="34" charset="0"/>
              </a:rPr>
              <a:t>iagramme de cas d'utilisation</a:t>
            </a:r>
            <a:endParaRPr lang="fr-FR" dirty="0"/>
          </a:p>
        </p:txBody>
      </p:sp>
      <p:sp>
        <p:nvSpPr>
          <p:cNvPr id="3" name="Espace réservé du contenu 2">
            <a:extLst>
              <a:ext uri="{FF2B5EF4-FFF2-40B4-BE49-F238E27FC236}">
                <a16:creationId xmlns:a16="http://schemas.microsoft.com/office/drawing/2014/main" id="{6A6D063B-F178-4697-B3A4-450832381D79}"/>
              </a:ext>
            </a:extLst>
          </p:cNvPr>
          <p:cNvSpPr>
            <a:spLocks noGrp="1"/>
          </p:cNvSpPr>
          <p:nvPr>
            <p:ph idx="1"/>
          </p:nvPr>
        </p:nvSpPr>
        <p:spPr/>
        <p:txBody>
          <a:bodyPr/>
          <a:lstStyle/>
          <a:p>
            <a:pPr marL="0" indent="0">
              <a:buNone/>
            </a:pPr>
            <a:r>
              <a:rPr lang="fr-FR" sz="1800" b="0" i="0" u="none" strike="noStrike" baseline="0" dirty="0">
                <a:solidFill>
                  <a:srgbClr val="000000"/>
                </a:solidFill>
                <a:latin typeface="Calibri" panose="020F0502020204030204" pitchFamily="34" charset="0"/>
              </a:rPr>
              <a:t>Le diagramme de cas d'utilisation correspond à :</a:t>
            </a:r>
          </a:p>
          <a:p>
            <a:pPr lvl="1">
              <a:buFont typeface="Wingdings" panose="05000000000000000000" pitchFamily="2" charset="2"/>
              <a:buChar char="Ø"/>
            </a:pPr>
            <a:r>
              <a:rPr lang="fr-FR" sz="1800" b="0" i="0" u="none" strike="noStrike" baseline="0" dirty="0">
                <a:solidFill>
                  <a:srgbClr val="000000"/>
                </a:solidFill>
                <a:latin typeface="Calibri" panose="020F0502020204030204" pitchFamily="34" charset="0"/>
              </a:rPr>
              <a:t>une représentation globale (schéma) ou détaillée (tableau) des activités d'un acteur (vision du système par l'acteur)</a:t>
            </a:r>
          </a:p>
          <a:p>
            <a:pPr lvl="1">
              <a:buFont typeface="Wingdings" panose="05000000000000000000" pitchFamily="2" charset="2"/>
              <a:buChar char="Ø"/>
            </a:pPr>
            <a:r>
              <a:rPr lang="fr-FR" sz="1800" b="0" i="0" u="none" strike="noStrike" baseline="0" dirty="0">
                <a:solidFill>
                  <a:srgbClr val="000000"/>
                </a:solidFill>
                <a:latin typeface="Calibri" panose="020F0502020204030204" pitchFamily="34" charset="0"/>
              </a:rPr>
              <a:t>l'ensemble des opérations possibles entre cet acteur et le système</a:t>
            </a:r>
          </a:p>
          <a:p>
            <a:pPr lvl="1">
              <a:buFont typeface="Wingdings" panose="05000000000000000000" pitchFamily="2" charset="2"/>
              <a:buChar char="Ø"/>
            </a:pPr>
            <a:r>
              <a:rPr lang="fr-FR" sz="1800" b="0" i="0" u="none" strike="noStrike" baseline="0" dirty="0">
                <a:solidFill>
                  <a:srgbClr val="000000"/>
                </a:solidFill>
                <a:latin typeface="Calibri" panose="020F0502020204030204" pitchFamily="34" charset="0"/>
              </a:rPr>
              <a:t>une base de travail pour construire les interfaces graphiques</a:t>
            </a:r>
          </a:p>
          <a:p>
            <a:pPr marL="0" indent="0">
              <a:buNone/>
            </a:pPr>
            <a:endParaRPr lang="fr-FR" dirty="0"/>
          </a:p>
        </p:txBody>
      </p:sp>
    </p:spTree>
    <p:extLst>
      <p:ext uri="{BB962C8B-B14F-4D97-AF65-F5344CB8AC3E}">
        <p14:creationId xmlns:p14="http://schemas.microsoft.com/office/powerpoint/2010/main" val="2837746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01F407-FC95-4EC4-91B8-8E607DF6B8E2}"/>
              </a:ext>
            </a:extLst>
          </p:cNvPr>
          <p:cNvSpPr>
            <a:spLocks noGrp="1"/>
          </p:cNvSpPr>
          <p:nvPr>
            <p:ph type="title"/>
          </p:nvPr>
        </p:nvSpPr>
        <p:spPr>
          <a:xfrm>
            <a:off x="1371600" y="685800"/>
            <a:ext cx="9601200" cy="414867"/>
          </a:xfrm>
        </p:spPr>
        <p:txBody>
          <a:bodyPr>
            <a:normAutofit fontScale="90000"/>
          </a:bodyPr>
          <a:lstStyle/>
          <a:p>
            <a:r>
              <a:rPr lang="en-US" dirty="0"/>
              <a:t>Use case</a:t>
            </a:r>
            <a:endParaRPr lang="fr-FR" dirty="0"/>
          </a:p>
        </p:txBody>
      </p:sp>
      <p:pic>
        <p:nvPicPr>
          <p:cNvPr id="5" name="Espace réservé du contenu 4">
            <a:extLst>
              <a:ext uri="{FF2B5EF4-FFF2-40B4-BE49-F238E27FC236}">
                <a16:creationId xmlns:a16="http://schemas.microsoft.com/office/drawing/2014/main" id="{E5A8420E-9259-406F-A97F-7DE73FBB7110}"/>
              </a:ext>
            </a:extLst>
          </p:cNvPr>
          <p:cNvPicPr>
            <a:picLocks noGrp="1" noChangeAspect="1"/>
          </p:cNvPicPr>
          <p:nvPr>
            <p:ph idx="1"/>
          </p:nvPr>
        </p:nvPicPr>
        <p:blipFill>
          <a:blip r:embed="rId2"/>
          <a:stretch>
            <a:fillRect/>
          </a:stretch>
        </p:blipFill>
        <p:spPr>
          <a:xfrm>
            <a:off x="1786466" y="1515532"/>
            <a:ext cx="8398933" cy="5213745"/>
          </a:xfrm>
        </p:spPr>
      </p:pic>
    </p:spTree>
    <p:extLst>
      <p:ext uri="{BB962C8B-B14F-4D97-AF65-F5344CB8AC3E}">
        <p14:creationId xmlns:p14="http://schemas.microsoft.com/office/powerpoint/2010/main" val="2141297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5A6951-B152-D08A-0B8B-FEFF67415A38}"/>
              </a:ext>
            </a:extLst>
          </p:cNvPr>
          <p:cNvSpPr>
            <a:spLocks noGrp="1"/>
          </p:cNvSpPr>
          <p:nvPr>
            <p:ph type="title"/>
          </p:nvPr>
        </p:nvSpPr>
        <p:spPr>
          <a:xfrm>
            <a:off x="1371600" y="685800"/>
            <a:ext cx="9601200" cy="677333"/>
          </a:xfrm>
        </p:spPr>
        <p:txBody>
          <a:bodyPr>
            <a:normAutofit fontScale="90000"/>
          </a:bodyPr>
          <a:lstStyle/>
          <a:p>
            <a:endParaRPr lang="fr-FR" dirty="0"/>
          </a:p>
        </p:txBody>
      </p:sp>
      <p:sp>
        <p:nvSpPr>
          <p:cNvPr id="3" name="Espace réservé du contenu 2">
            <a:extLst>
              <a:ext uri="{FF2B5EF4-FFF2-40B4-BE49-F238E27FC236}">
                <a16:creationId xmlns:a16="http://schemas.microsoft.com/office/drawing/2014/main" id="{925B6D7D-7AC4-64AF-9B0A-F04C4AEB695D}"/>
              </a:ext>
            </a:extLst>
          </p:cNvPr>
          <p:cNvSpPr>
            <a:spLocks noGrp="1"/>
          </p:cNvSpPr>
          <p:nvPr>
            <p:ph idx="1"/>
          </p:nvPr>
        </p:nvSpPr>
        <p:spPr>
          <a:xfrm>
            <a:off x="1371600" y="1740611"/>
            <a:ext cx="10303933" cy="1319260"/>
          </a:xfrm>
        </p:spPr>
        <p:txBody>
          <a:bodyPr/>
          <a:lstStyle/>
          <a:p>
            <a:r>
              <a:rPr lang="en-US" dirty="0" err="1"/>
              <a:t>Prenons</a:t>
            </a:r>
            <a:r>
              <a:rPr lang="en-US" dirty="0"/>
              <a:t> un </a:t>
            </a:r>
            <a:r>
              <a:rPr lang="en-US" dirty="0" err="1"/>
              <a:t>exemple</a:t>
            </a:r>
            <a:endParaRPr lang="en-US" dirty="0"/>
          </a:p>
          <a:p>
            <a:pPr lvl="1"/>
            <a:r>
              <a:rPr lang="fr-FR" dirty="0"/>
              <a:t>modéliser l'association "Passer commande" entre les entités Client et Commande.</a:t>
            </a:r>
          </a:p>
          <a:p>
            <a:endParaRPr lang="fr-FR" dirty="0"/>
          </a:p>
          <a:p>
            <a:endParaRPr lang="fr-FR" dirty="0"/>
          </a:p>
          <a:p>
            <a:endParaRPr lang="fr-FR" dirty="0"/>
          </a:p>
        </p:txBody>
      </p:sp>
      <p:pic>
        <p:nvPicPr>
          <p:cNvPr id="1026" name="Picture 2">
            <a:extLst>
              <a:ext uri="{FF2B5EF4-FFF2-40B4-BE49-F238E27FC236}">
                <a16:creationId xmlns:a16="http://schemas.microsoft.com/office/drawing/2014/main" id="{69258C2B-439F-BB6F-B60A-F2B2F2FCC5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5302" y="3582939"/>
            <a:ext cx="7301395" cy="1175809"/>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941F198F-ABC7-5165-F454-C3A3FB41E169}"/>
              </a:ext>
            </a:extLst>
          </p:cNvPr>
          <p:cNvSpPr txBox="1"/>
          <p:nvPr/>
        </p:nvSpPr>
        <p:spPr>
          <a:xfrm>
            <a:off x="2235198" y="5281816"/>
            <a:ext cx="8382002" cy="707886"/>
          </a:xfrm>
          <a:prstGeom prst="rect">
            <a:avLst/>
          </a:prstGeom>
          <a:noFill/>
        </p:spPr>
        <p:txBody>
          <a:bodyPr wrap="square">
            <a:spAutoFit/>
          </a:bodyPr>
          <a:lstStyle/>
          <a:p>
            <a:r>
              <a:rPr lang="fr-FR" sz="2000" dirty="0">
                <a:solidFill>
                  <a:schemeClr val="tx2"/>
                </a:solidFill>
              </a:rPr>
              <a:t>Un client peut passer entre 0 et n commandes. </a:t>
            </a:r>
          </a:p>
          <a:p>
            <a:r>
              <a:rPr lang="fr-FR" sz="2000" dirty="0">
                <a:solidFill>
                  <a:schemeClr val="tx2"/>
                </a:solidFill>
              </a:rPr>
              <a:t>Une commande est passée par un et un seul client.</a:t>
            </a:r>
          </a:p>
        </p:txBody>
      </p:sp>
    </p:spTree>
    <p:extLst>
      <p:ext uri="{BB962C8B-B14F-4D97-AF65-F5344CB8AC3E}">
        <p14:creationId xmlns:p14="http://schemas.microsoft.com/office/powerpoint/2010/main" val="34621929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4A859F-9F55-4EEE-B54C-1EC7FB634945}"/>
              </a:ext>
            </a:extLst>
          </p:cNvPr>
          <p:cNvSpPr>
            <a:spLocks noGrp="1"/>
          </p:cNvSpPr>
          <p:nvPr>
            <p:ph type="title"/>
          </p:nvPr>
        </p:nvSpPr>
        <p:spPr>
          <a:xfrm>
            <a:off x="1371600" y="685800"/>
            <a:ext cx="9601200" cy="1059873"/>
          </a:xfrm>
        </p:spPr>
        <p:txBody>
          <a:bodyPr>
            <a:normAutofit fontScale="90000"/>
          </a:bodyPr>
          <a:lstStyle/>
          <a:p>
            <a:r>
              <a:rPr lang="fr-FR" dirty="0">
                <a:latin typeface="TimesNewRomanPSMT"/>
              </a:rPr>
              <a:t>R</a:t>
            </a:r>
            <a:r>
              <a:rPr lang="fr-FR" sz="4400" b="0" i="0" u="none" strike="noStrike" baseline="0" dirty="0">
                <a:latin typeface="TimesNewRomanPSMT"/>
              </a:rPr>
              <a:t>elation de généralisation</a:t>
            </a:r>
            <a:br>
              <a:rPr lang="fr-FR" sz="4400" b="0" i="0" u="none" strike="noStrike" baseline="0" dirty="0">
                <a:latin typeface="TimesNewRomanPSMT"/>
              </a:rPr>
            </a:br>
            <a:endParaRPr lang="fr-FR" dirty="0"/>
          </a:p>
        </p:txBody>
      </p:sp>
      <p:sp>
        <p:nvSpPr>
          <p:cNvPr id="3" name="Espace réservé du contenu 2">
            <a:extLst>
              <a:ext uri="{FF2B5EF4-FFF2-40B4-BE49-F238E27FC236}">
                <a16:creationId xmlns:a16="http://schemas.microsoft.com/office/drawing/2014/main" id="{ECE8F9E9-08A6-4DD3-AF61-3C9DC25825E2}"/>
              </a:ext>
            </a:extLst>
          </p:cNvPr>
          <p:cNvSpPr>
            <a:spLocks noGrp="1"/>
          </p:cNvSpPr>
          <p:nvPr>
            <p:ph idx="1"/>
          </p:nvPr>
        </p:nvSpPr>
        <p:spPr>
          <a:xfrm>
            <a:off x="1371600" y="1745673"/>
            <a:ext cx="10256982" cy="1143000"/>
          </a:xfrm>
        </p:spPr>
        <p:txBody>
          <a:bodyPr/>
          <a:lstStyle/>
          <a:p>
            <a:pPr marL="0" indent="0" algn="l">
              <a:buNone/>
            </a:pPr>
            <a:r>
              <a:rPr lang="fr-FR" sz="1800" b="0" i="0" u="none" strike="noStrike" baseline="0" dirty="0">
                <a:latin typeface="TimesNewRomanPSMT"/>
              </a:rPr>
              <a:t>Dans une relation de généralisation entre 2 cas d’utilisation, le cas d’utilisation enfant est une spécialisation du cas d’utilisation parent.</a:t>
            </a:r>
          </a:p>
          <a:p>
            <a:pPr marL="0" indent="0" algn="l">
              <a:buNone/>
            </a:pPr>
            <a:endParaRPr lang="fr-FR" dirty="0"/>
          </a:p>
        </p:txBody>
      </p:sp>
      <p:pic>
        <p:nvPicPr>
          <p:cNvPr id="5" name="Image 4">
            <a:extLst>
              <a:ext uri="{FF2B5EF4-FFF2-40B4-BE49-F238E27FC236}">
                <a16:creationId xmlns:a16="http://schemas.microsoft.com/office/drawing/2014/main" id="{42C96653-7E6A-4991-864E-CC9315B0025D}"/>
              </a:ext>
            </a:extLst>
          </p:cNvPr>
          <p:cNvPicPr>
            <a:picLocks noChangeAspect="1"/>
          </p:cNvPicPr>
          <p:nvPr/>
        </p:nvPicPr>
        <p:blipFill>
          <a:blip r:embed="rId2"/>
          <a:stretch>
            <a:fillRect/>
          </a:stretch>
        </p:blipFill>
        <p:spPr>
          <a:xfrm>
            <a:off x="876650" y="2847109"/>
            <a:ext cx="4764275" cy="3259694"/>
          </a:xfrm>
          <a:prstGeom prst="rect">
            <a:avLst/>
          </a:prstGeom>
        </p:spPr>
      </p:pic>
      <p:pic>
        <p:nvPicPr>
          <p:cNvPr id="6" name="Image 5">
            <a:extLst>
              <a:ext uri="{FF2B5EF4-FFF2-40B4-BE49-F238E27FC236}">
                <a16:creationId xmlns:a16="http://schemas.microsoft.com/office/drawing/2014/main" id="{FDD5BDB1-F628-4239-8F4F-C5D798BEE46A}"/>
              </a:ext>
            </a:extLst>
          </p:cNvPr>
          <p:cNvPicPr>
            <a:picLocks noChangeAspect="1"/>
          </p:cNvPicPr>
          <p:nvPr/>
        </p:nvPicPr>
        <p:blipFill>
          <a:blip r:embed="rId3"/>
          <a:stretch>
            <a:fillRect/>
          </a:stretch>
        </p:blipFill>
        <p:spPr>
          <a:xfrm>
            <a:off x="5922628" y="2697596"/>
            <a:ext cx="6269372" cy="3558721"/>
          </a:xfrm>
          <a:prstGeom prst="rect">
            <a:avLst/>
          </a:prstGeom>
          <a:ln>
            <a:noFill/>
          </a:ln>
          <a:effectLst>
            <a:softEdge rad="112500"/>
          </a:effectLst>
        </p:spPr>
      </p:pic>
    </p:spTree>
    <p:extLst>
      <p:ext uri="{BB962C8B-B14F-4D97-AF65-F5344CB8AC3E}">
        <p14:creationId xmlns:p14="http://schemas.microsoft.com/office/powerpoint/2010/main" val="36943460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C97729-B33F-4486-8CCD-07DE1761AE8F}"/>
              </a:ext>
            </a:extLst>
          </p:cNvPr>
          <p:cNvSpPr>
            <a:spLocks noGrp="1"/>
          </p:cNvSpPr>
          <p:nvPr>
            <p:ph type="title"/>
          </p:nvPr>
        </p:nvSpPr>
        <p:spPr>
          <a:xfrm>
            <a:off x="1371600" y="685800"/>
            <a:ext cx="9601200" cy="782273"/>
          </a:xfrm>
        </p:spPr>
        <p:txBody>
          <a:bodyPr/>
          <a:lstStyle/>
          <a:p>
            <a:r>
              <a:rPr lang="en-US" dirty="0" err="1"/>
              <a:t>Exercice</a:t>
            </a:r>
            <a:endParaRPr lang="fr-FR" dirty="0"/>
          </a:p>
        </p:txBody>
      </p:sp>
      <p:sp>
        <p:nvSpPr>
          <p:cNvPr id="3" name="Espace réservé du contenu 2">
            <a:extLst>
              <a:ext uri="{FF2B5EF4-FFF2-40B4-BE49-F238E27FC236}">
                <a16:creationId xmlns:a16="http://schemas.microsoft.com/office/drawing/2014/main" id="{D9891B84-D307-4764-8B8F-193FE89AC97B}"/>
              </a:ext>
            </a:extLst>
          </p:cNvPr>
          <p:cNvSpPr>
            <a:spLocks noGrp="1"/>
          </p:cNvSpPr>
          <p:nvPr>
            <p:ph idx="1"/>
          </p:nvPr>
        </p:nvSpPr>
        <p:spPr>
          <a:xfrm>
            <a:off x="1371600" y="1652631"/>
            <a:ext cx="9601200" cy="4892102"/>
          </a:xfrm>
        </p:spPr>
        <p:txBody>
          <a:bodyPr>
            <a:normAutofit/>
          </a:bodyPr>
          <a:lstStyle/>
          <a:p>
            <a:r>
              <a:rPr lang="en-US" dirty="0" err="1"/>
              <a:t>Definir</a:t>
            </a:r>
            <a:r>
              <a:rPr lang="en-US" dirty="0"/>
              <a:t> un </a:t>
            </a:r>
            <a:r>
              <a:rPr lang="en-US" dirty="0" err="1"/>
              <a:t>cas</a:t>
            </a:r>
            <a:r>
              <a:rPr lang="en-US" dirty="0"/>
              <a:t> </a:t>
            </a:r>
            <a:r>
              <a:rPr lang="en-US" dirty="0" err="1"/>
              <a:t>d’utisation</a:t>
            </a:r>
            <a:r>
              <a:rPr lang="en-US" dirty="0"/>
              <a:t> d’un </a:t>
            </a:r>
            <a:r>
              <a:rPr lang="en-US" dirty="0" err="1"/>
              <a:t>systeme</a:t>
            </a:r>
            <a:r>
              <a:rPr lang="en-US" dirty="0"/>
              <a:t> de </a:t>
            </a:r>
            <a:r>
              <a:rPr lang="en-US" dirty="0" err="1"/>
              <a:t>paiement</a:t>
            </a:r>
            <a:r>
              <a:rPr lang="en-US" dirty="0"/>
              <a:t> </a:t>
            </a:r>
            <a:r>
              <a:rPr lang="en-US" dirty="0" err="1"/>
              <a:t>en</a:t>
            </a:r>
            <a:r>
              <a:rPr lang="en-US" dirty="0"/>
              <a:t> </a:t>
            </a:r>
            <a:r>
              <a:rPr lang="en-US" dirty="0" err="1"/>
              <a:t>ligne</a:t>
            </a:r>
            <a:r>
              <a:rPr lang="en-US" dirty="0"/>
              <a:t>. </a:t>
            </a:r>
          </a:p>
          <a:p>
            <a:pPr lvl="1"/>
            <a:r>
              <a:rPr lang="en-US" dirty="0" err="1"/>
              <a:t>Acteur</a:t>
            </a:r>
            <a:r>
              <a:rPr lang="en-US" dirty="0"/>
              <a:t> </a:t>
            </a:r>
            <a:r>
              <a:rPr lang="en-US" dirty="0" err="1"/>
              <a:t>primaire</a:t>
            </a:r>
            <a:r>
              <a:rPr lang="en-US" dirty="0"/>
              <a:t>: Le client</a:t>
            </a:r>
          </a:p>
          <a:p>
            <a:pPr lvl="1"/>
            <a:r>
              <a:rPr lang="en-US" dirty="0" err="1"/>
              <a:t>Acteur</a:t>
            </a:r>
            <a:r>
              <a:rPr lang="en-US" dirty="0"/>
              <a:t> </a:t>
            </a:r>
            <a:r>
              <a:rPr lang="en-US" dirty="0" err="1"/>
              <a:t>Secondaire</a:t>
            </a:r>
            <a:r>
              <a:rPr lang="en-US" dirty="0"/>
              <a:t>: La </a:t>
            </a:r>
            <a:r>
              <a:rPr lang="en-US" dirty="0" err="1"/>
              <a:t>banque</a:t>
            </a:r>
            <a:endParaRPr lang="en-US" dirty="0"/>
          </a:p>
          <a:p>
            <a:pPr lvl="1"/>
            <a:r>
              <a:rPr lang="en-US" dirty="0" err="1"/>
              <a:t>Systeme</a:t>
            </a:r>
            <a:r>
              <a:rPr lang="en-US" dirty="0"/>
              <a:t>: </a:t>
            </a:r>
            <a:r>
              <a:rPr lang="en-US" dirty="0" err="1"/>
              <a:t>Compte</a:t>
            </a:r>
            <a:r>
              <a:rPr lang="en-US" dirty="0"/>
              <a:t> </a:t>
            </a:r>
            <a:r>
              <a:rPr lang="en-US" dirty="0" err="1"/>
              <a:t>bancaire</a:t>
            </a:r>
            <a:endParaRPr lang="en-US" dirty="0"/>
          </a:p>
          <a:p>
            <a:pPr lvl="1"/>
            <a:r>
              <a:rPr lang="en-US" dirty="0"/>
              <a:t>Cas </a:t>
            </a:r>
            <a:r>
              <a:rPr lang="en-US" dirty="0" err="1"/>
              <a:t>d’utilisations</a:t>
            </a:r>
            <a:r>
              <a:rPr lang="en-US" dirty="0"/>
              <a:t>:</a:t>
            </a:r>
          </a:p>
          <a:p>
            <a:pPr lvl="2"/>
            <a:r>
              <a:rPr lang="en-US" dirty="0"/>
              <a:t>Connecter</a:t>
            </a:r>
          </a:p>
          <a:p>
            <a:pPr lvl="3"/>
            <a:r>
              <a:rPr lang="en-US" dirty="0"/>
              <a:t>Verifier mot de passe</a:t>
            </a:r>
          </a:p>
          <a:p>
            <a:pPr lvl="2"/>
            <a:r>
              <a:rPr lang="en-US" dirty="0"/>
              <a:t>Verifier le </a:t>
            </a:r>
            <a:r>
              <a:rPr lang="en-US" dirty="0" err="1"/>
              <a:t>solde</a:t>
            </a:r>
            <a:r>
              <a:rPr lang="en-US" dirty="0"/>
              <a:t> </a:t>
            </a:r>
          </a:p>
          <a:p>
            <a:pPr lvl="2"/>
            <a:r>
              <a:rPr lang="en-US" dirty="0" err="1"/>
              <a:t>Recevoir</a:t>
            </a:r>
            <a:r>
              <a:rPr lang="en-US" dirty="0"/>
              <a:t> </a:t>
            </a:r>
            <a:r>
              <a:rPr lang="en-US" dirty="0" err="1"/>
              <a:t>une</a:t>
            </a:r>
            <a:r>
              <a:rPr lang="en-US" dirty="0"/>
              <a:t> facture - </a:t>
            </a:r>
            <a:r>
              <a:rPr lang="en-US" dirty="0" err="1"/>
              <a:t>optionnelle</a:t>
            </a:r>
            <a:endParaRPr lang="en-US" dirty="0"/>
          </a:p>
          <a:p>
            <a:pPr lvl="2"/>
            <a:r>
              <a:rPr lang="en-US" dirty="0"/>
              <a:t>Faire un </a:t>
            </a:r>
            <a:r>
              <a:rPr lang="en-US" dirty="0" err="1"/>
              <a:t>paiement</a:t>
            </a:r>
            <a:endParaRPr lang="en-US" dirty="0"/>
          </a:p>
          <a:p>
            <a:pPr lvl="3"/>
            <a:r>
              <a:rPr lang="en-US" dirty="0"/>
              <a:t>Payer avec </a:t>
            </a:r>
            <a:r>
              <a:rPr lang="en-US" dirty="0" err="1"/>
              <a:t>compte</a:t>
            </a:r>
            <a:r>
              <a:rPr lang="en-US" dirty="0"/>
              <a:t> courant</a:t>
            </a:r>
          </a:p>
          <a:p>
            <a:pPr lvl="3"/>
            <a:r>
              <a:rPr lang="en-US" dirty="0"/>
              <a:t>Payer avec un </a:t>
            </a:r>
            <a:r>
              <a:rPr lang="en-US" dirty="0" err="1"/>
              <a:t>paypal</a:t>
            </a:r>
            <a:endParaRPr lang="en-US" dirty="0"/>
          </a:p>
          <a:p>
            <a:pPr lvl="2"/>
            <a:endParaRPr lang="fr-FR" dirty="0"/>
          </a:p>
        </p:txBody>
      </p:sp>
    </p:spTree>
    <p:extLst>
      <p:ext uri="{BB962C8B-B14F-4D97-AF65-F5344CB8AC3E}">
        <p14:creationId xmlns:p14="http://schemas.microsoft.com/office/powerpoint/2010/main" val="22990195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C46A2D-A0E2-4C8A-A5CE-6883CC1A2043}"/>
              </a:ext>
            </a:extLst>
          </p:cNvPr>
          <p:cNvSpPr>
            <a:spLocks noGrp="1"/>
          </p:cNvSpPr>
          <p:nvPr>
            <p:ph type="title"/>
          </p:nvPr>
        </p:nvSpPr>
        <p:spPr>
          <a:xfrm>
            <a:off x="1371600" y="685800"/>
            <a:ext cx="7696899" cy="740328"/>
          </a:xfrm>
        </p:spPr>
        <p:txBody>
          <a:bodyPr/>
          <a:lstStyle/>
          <a:p>
            <a:r>
              <a:rPr lang="en-US" dirty="0"/>
              <a:t>TP – Gestion de blog </a:t>
            </a:r>
            <a:r>
              <a:rPr lang="en-US" dirty="0" err="1"/>
              <a:t>d’articles</a:t>
            </a:r>
            <a:endParaRPr lang="fr-FR" dirty="0"/>
          </a:p>
        </p:txBody>
      </p:sp>
      <p:sp>
        <p:nvSpPr>
          <p:cNvPr id="3" name="Espace réservé du contenu 2">
            <a:extLst>
              <a:ext uri="{FF2B5EF4-FFF2-40B4-BE49-F238E27FC236}">
                <a16:creationId xmlns:a16="http://schemas.microsoft.com/office/drawing/2014/main" id="{A4317987-F306-475F-9A02-5436DFE85F23}"/>
              </a:ext>
            </a:extLst>
          </p:cNvPr>
          <p:cNvSpPr>
            <a:spLocks noGrp="1"/>
          </p:cNvSpPr>
          <p:nvPr>
            <p:ph idx="1"/>
          </p:nvPr>
        </p:nvSpPr>
        <p:spPr>
          <a:xfrm>
            <a:off x="1371600" y="2403445"/>
            <a:ext cx="9601200" cy="3581400"/>
          </a:xfrm>
        </p:spPr>
        <p:txBody>
          <a:bodyPr/>
          <a:lstStyle/>
          <a:p>
            <a:r>
              <a:rPr lang="fr-FR" dirty="0"/>
              <a:t>Cahier des charges:</a:t>
            </a:r>
          </a:p>
          <a:p>
            <a:endParaRPr lang="fr-FR" dirty="0"/>
          </a:p>
          <a:p>
            <a:pPr lvl="1"/>
            <a:r>
              <a:rPr lang="fr-FR" dirty="0"/>
              <a:t>Pour son blog, notre client a besoin d’un système de gestion des utilisateurs.</a:t>
            </a:r>
          </a:p>
          <a:p>
            <a:pPr lvl="1"/>
            <a:r>
              <a:rPr lang="fr-FR" dirty="0"/>
              <a:t>Les utilisateurs non identifiés pourront lire les articles (Post)</a:t>
            </a:r>
          </a:p>
          <a:p>
            <a:pPr lvl="1"/>
            <a:r>
              <a:rPr lang="fr-FR" dirty="0"/>
              <a:t>Les utilisateurs identifiés et autorisés pourront poster des articles (Post)</a:t>
            </a:r>
          </a:p>
          <a:p>
            <a:pPr lvl="1"/>
            <a:r>
              <a:rPr lang="fr-FR" dirty="0"/>
              <a:t>Les utilisateurs identifiés pourront commenter des articles (Post)</a:t>
            </a:r>
          </a:p>
          <a:p>
            <a:endParaRPr lang="fr-FR" dirty="0"/>
          </a:p>
          <a:p>
            <a:r>
              <a:rPr lang="fr-FR" b="1" u="sng" dirty="0">
                <a:effectLst>
                  <a:outerShdw blurRad="38100" dist="38100" dir="2700000" algn="tl">
                    <a:srgbClr val="000000">
                      <a:alpha val="43137"/>
                    </a:srgbClr>
                  </a:outerShdw>
                </a:effectLst>
              </a:rPr>
              <a:t>FAIRE LE DIAGRAMME DE CAS D’UTILISATION DU BLOG</a:t>
            </a:r>
          </a:p>
        </p:txBody>
      </p:sp>
      <p:pic>
        <p:nvPicPr>
          <p:cNvPr id="11266" name="Picture 2" descr="Le cahier des charges - Love Communication : Cours BTS Gratuit">
            <a:extLst>
              <a:ext uri="{FF2B5EF4-FFF2-40B4-BE49-F238E27FC236}">
                <a16:creationId xmlns:a16="http://schemas.microsoft.com/office/drawing/2014/main" id="{3056CE1A-0CF1-448C-8415-F9B4397BC9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8582" y="685800"/>
            <a:ext cx="2857500" cy="2219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4551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4B371E-8AB0-459A-9E8F-566F49C0AB9B}"/>
              </a:ext>
            </a:extLst>
          </p:cNvPr>
          <p:cNvSpPr>
            <a:spLocks noGrp="1"/>
          </p:cNvSpPr>
          <p:nvPr>
            <p:ph type="title"/>
          </p:nvPr>
        </p:nvSpPr>
        <p:spPr/>
        <p:txBody>
          <a:bodyPr/>
          <a:lstStyle/>
          <a:p>
            <a:r>
              <a:rPr lang="en-US" dirty="0"/>
              <a:t>TP – Use case</a:t>
            </a:r>
            <a:endParaRPr lang="fr-FR" dirty="0"/>
          </a:p>
        </p:txBody>
      </p:sp>
      <p:sp>
        <p:nvSpPr>
          <p:cNvPr id="3" name="Espace réservé du contenu 2">
            <a:extLst>
              <a:ext uri="{FF2B5EF4-FFF2-40B4-BE49-F238E27FC236}">
                <a16:creationId xmlns:a16="http://schemas.microsoft.com/office/drawing/2014/main" id="{5CB9F85B-D6A3-43C2-983A-F4A537216019}"/>
              </a:ext>
            </a:extLst>
          </p:cNvPr>
          <p:cNvSpPr>
            <a:spLocks noGrp="1"/>
          </p:cNvSpPr>
          <p:nvPr>
            <p:ph idx="1"/>
          </p:nvPr>
        </p:nvSpPr>
        <p:spPr/>
        <p:txBody>
          <a:bodyPr/>
          <a:lstStyle/>
          <a:p>
            <a:r>
              <a:rPr lang="en-US" dirty="0" err="1"/>
              <a:t>Voir</a:t>
            </a:r>
            <a:r>
              <a:rPr lang="en-US" dirty="0"/>
              <a:t> use-case.pdf</a:t>
            </a:r>
            <a:endParaRPr lang="fr-FR" dirty="0"/>
          </a:p>
        </p:txBody>
      </p:sp>
      <p:pic>
        <p:nvPicPr>
          <p:cNvPr id="7170" name="Picture 2" descr="UML - Cas d'utilisation (Use cases) - Comment Ça Marche">
            <a:extLst>
              <a:ext uri="{FF2B5EF4-FFF2-40B4-BE49-F238E27FC236}">
                <a16:creationId xmlns:a16="http://schemas.microsoft.com/office/drawing/2014/main" id="{0D1DE7CD-F168-4B3A-AE0C-D7FC555769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2883" y="3037458"/>
            <a:ext cx="4735322" cy="2944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2521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078B32-C912-4E3A-B665-175D46053C1D}"/>
              </a:ext>
            </a:extLst>
          </p:cNvPr>
          <p:cNvSpPr>
            <a:spLocks noGrp="1"/>
          </p:cNvSpPr>
          <p:nvPr>
            <p:ph type="title"/>
          </p:nvPr>
        </p:nvSpPr>
        <p:spPr/>
        <p:txBody>
          <a:bodyPr/>
          <a:lstStyle/>
          <a:p>
            <a:r>
              <a:rPr lang="en-US" dirty="0"/>
              <a:t>Correction </a:t>
            </a:r>
            <a:endParaRPr lang="fr-FR" dirty="0"/>
          </a:p>
        </p:txBody>
      </p:sp>
      <p:pic>
        <p:nvPicPr>
          <p:cNvPr id="5" name="Picture 2" descr="Ça part en live ! - Toutes les vidéos en streaming | France tv">
            <a:extLst>
              <a:ext uri="{FF2B5EF4-FFF2-40B4-BE49-F238E27FC236}">
                <a16:creationId xmlns:a16="http://schemas.microsoft.com/office/drawing/2014/main" id="{341CF6D3-6026-44EB-BB52-473EA62943F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43200" y="1495585"/>
            <a:ext cx="6848911" cy="4109348"/>
          </a:xfrm>
          <a:prstGeom prst="rect">
            <a:avLst/>
          </a:prstGeom>
          <a:solidFill>
            <a:schemeClr val="tx1"/>
          </a:solidFill>
        </p:spPr>
      </p:pic>
    </p:spTree>
    <p:extLst>
      <p:ext uri="{BB962C8B-B14F-4D97-AF65-F5344CB8AC3E}">
        <p14:creationId xmlns:p14="http://schemas.microsoft.com/office/powerpoint/2010/main" val="18381401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87EB4D-F95B-4D48-B438-E0D0683D7652}"/>
              </a:ext>
            </a:extLst>
          </p:cNvPr>
          <p:cNvSpPr>
            <a:spLocks noGrp="1"/>
          </p:cNvSpPr>
          <p:nvPr>
            <p:ph type="title"/>
          </p:nvPr>
        </p:nvSpPr>
        <p:spPr>
          <a:xfrm>
            <a:off x="1180673" y="357580"/>
            <a:ext cx="5440261" cy="656439"/>
          </a:xfrm>
        </p:spPr>
        <p:txBody>
          <a:bodyPr>
            <a:normAutofit fontScale="90000"/>
          </a:bodyPr>
          <a:lstStyle/>
          <a:p>
            <a:r>
              <a:rPr lang="fr-FR" dirty="0"/>
              <a:t>Diagramme de classe</a:t>
            </a:r>
          </a:p>
        </p:txBody>
      </p:sp>
      <p:sp>
        <p:nvSpPr>
          <p:cNvPr id="3" name="Espace réservé du contenu 2">
            <a:extLst>
              <a:ext uri="{FF2B5EF4-FFF2-40B4-BE49-F238E27FC236}">
                <a16:creationId xmlns:a16="http://schemas.microsoft.com/office/drawing/2014/main" id="{5E896494-626E-4E75-B39D-37573F2FBCDE}"/>
              </a:ext>
            </a:extLst>
          </p:cNvPr>
          <p:cNvSpPr>
            <a:spLocks noGrp="1"/>
          </p:cNvSpPr>
          <p:nvPr>
            <p:ph idx="1"/>
          </p:nvPr>
        </p:nvSpPr>
        <p:spPr>
          <a:xfrm>
            <a:off x="826316" y="1354740"/>
            <a:ext cx="5269684" cy="5292549"/>
          </a:xfrm>
        </p:spPr>
        <p:txBody>
          <a:bodyPr>
            <a:normAutofit lnSpcReduction="10000"/>
          </a:bodyPr>
          <a:lstStyle/>
          <a:p>
            <a:r>
              <a:rPr lang="fr-FR" dirty="0"/>
              <a:t>Le diagramme de classe est un diagramme faisant partie des diagrammes structurels et est un des diagrammes d’UML le plus utilisé du fait de sa notation syntaxique riche. </a:t>
            </a:r>
          </a:p>
          <a:p>
            <a:endParaRPr lang="fr-FR" dirty="0"/>
          </a:p>
          <a:p>
            <a:r>
              <a:rPr lang="fr-FR" dirty="0"/>
              <a:t>Il représente la structure d’une application orientée objet en montrant les classes et les relations qui s’établissent entre elles.</a:t>
            </a:r>
          </a:p>
          <a:p>
            <a:endParaRPr lang="fr-FR" dirty="0"/>
          </a:p>
          <a:p>
            <a:r>
              <a:rPr lang="fr-FR" dirty="0"/>
              <a:t>En résumé:</a:t>
            </a:r>
          </a:p>
          <a:p>
            <a:pPr marL="530352" lvl="1" indent="0">
              <a:buNone/>
            </a:pPr>
            <a:r>
              <a:rPr lang="fr-FR" sz="1800" b="0" i="0" u="none" strike="noStrike" baseline="0" dirty="0">
                <a:solidFill>
                  <a:srgbClr val="000000"/>
                </a:solidFill>
                <a:latin typeface="F17"/>
              </a:rPr>
              <a:t>Le système est composé d'objets qui interagissent entre eux et avec les acteurs pour réaliser ces cas d'utilisation.</a:t>
            </a:r>
          </a:p>
          <a:p>
            <a:pPr marL="530352" lvl="1" indent="0">
              <a:buNone/>
            </a:pPr>
            <a:r>
              <a:rPr lang="fr-FR" sz="1800" b="0" i="0" u="none" strike="noStrike" baseline="0" dirty="0">
                <a:solidFill>
                  <a:srgbClr val="000000"/>
                </a:solidFill>
                <a:latin typeface="F17"/>
              </a:rPr>
              <a:t>Les </a:t>
            </a:r>
            <a:r>
              <a:rPr lang="fr-FR" sz="1800" b="0" i="0" u="none" strike="noStrike" baseline="0" dirty="0">
                <a:solidFill>
                  <a:srgbClr val="3333B3"/>
                </a:solidFill>
                <a:latin typeface="F20"/>
              </a:rPr>
              <a:t>diagrammes de classes </a:t>
            </a:r>
            <a:r>
              <a:rPr lang="fr-FR" sz="1800" b="0" i="0" u="none" strike="noStrike" baseline="0" dirty="0">
                <a:solidFill>
                  <a:srgbClr val="000000"/>
                </a:solidFill>
                <a:latin typeface="F17"/>
              </a:rPr>
              <a:t>permettent de </a:t>
            </a:r>
            <a:r>
              <a:rPr lang="fr-FR" sz="1800" b="0" i="0" u="none" strike="noStrike" baseline="0" dirty="0" err="1">
                <a:solidFill>
                  <a:srgbClr val="000000"/>
                </a:solidFill>
                <a:latin typeface="F17"/>
              </a:rPr>
              <a:t>spécier</a:t>
            </a:r>
            <a:r>
              <a:rPr lang="fr-FR" sz="1800" b="0" i="0" u="none" strike="noStrike" baseline="0" dirty="0">
                <a:solidFill>
                  <a:srgbClr val="000000"/>
                </a:solidFill>
                <a:latin typeface="F17"/>
              </a:rPr>
              <a:t> la structure et les liens entre les objets dont le système est composé.</a:t>
            </a:r>
            <a:endParaRPr lang="fr-FR" dirty="0"/>
          </a:p>
        </p:txBody>
      </p:sp>
      <p:pic>
        <p:nvPicPr>
          <p:cNvPr id="4098" name="Picture 2" descr="Diagramme de classes">
            <a:extLst>
              <a:ext uri="{FF2B5EF4-FFF2-40B4-BE49-F238E27FC236}">
                <a16:creationId xmlns:a16="http://schemas.microsoft.com/office/drawing/2014/main" id="{D5734CF5-D113-4EF5-AD27-C1FBBDE4BA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1533" y="1418204"/>
            <a:ext cx="5850467" cy="543979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oftware Design: Modeling with UML">
            <a:extLst>
              <a:ext uri="{FF2B5EF4-FFF2-40B4-BE49-F238E27FC236}">
                <a16:creationId xmlns:a16="http://schemas.microsoft.com/office/drawing/2014/main" id="{450AB6F3-65C8-41DC-A3F1-538D634F4C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8420" y="183509"/>
            <a:ext cx="4323127" cy="1069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83082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A0C8B1-9F44-41A7-9775-D2A12F8A6B34}"/>
              </a:ext>
            </a:extLst>
          </p:cNvPr>
          <p:cNvSpPr>
            <a:spLocks noGrp="1"/>
          </p:cNvSpPr>
          <p:nvPr>
            <p:ph type="title"/>
          </p:nvPr>
        </p:nvSpPr>
        <p:spPr>
          <a:xfrm>
            <a:off x="1371600" y="685800"/>
            <a:ext cx="9601200" cy="782053"/>
          </a:xfrm>
        </p:spPr>
        <p:txBody>
          <a:bodyPr/>
          <a:lstStyle/>
          <a:p>
            <a:r>
              <a:rPr lang="fr-FR" dirty="0"/>
              <a:t>Diagramme de classe</a:t>
            </a:r>
          </a:p>
        </p:txBody>
      </p:sp>
      <p:sp>
        <p:nvSpPr>
          <p:cNvPr id="3" name="Espace réservé du contenu 2">
            <a:extLst>
              <a:ext uri="{FF2B5EF4-FFF2-40B4-BE49-F238E27FC236}">
                <a16:creationId xmlns:a16="http://schemas.microsoft.com/office/drawing/2014/main" id="{E111C03B-947F-45EE-8DB8-4AB03A8D3FF4}"/>
              </a:ext>
            </a:extLst>
          </p:cNvPr>
          <p:cNvSpPr>
            <a:spLocks noGrp="1"/>
          </p:cNvSpPr>
          <p:nvPr>
            <p:ph idx="1"/>
          </p:nvPr>
        </p:nvSpPr>
        <p:spPr>
          <a:xfrm>
            <a:off x="1371600" y="1751639"/>
            <a:ext cx="9601200" cy="2417387"/>
          </a:xfrm>
        </p:spPr>
        <p:txBody>
          <a:bodyPr/>
          <a:lstStyle/>
          <a:p>
            <a:pPr marL="0" indent="0" algn="l">
              <a:buNone/>
            </a:pPr>
            <a:r>
              <a:rPr lang="fr-FR" sz="1800" b="0" i="0" u="none" strike="noStrike" baseline="0" dirty="0">
                <a:latin typeface="TimesNewRomanPSMT"/>
              </a:rPr>
              <a:t>Comme pour les attributs, on retrouve 3 niveaux de visibilité pour les opérations :</a:t>
            </a:r>
          </a:p>
          <a:p>
            <a:pPr marL="530352" lvl="1" indent="0">
              <a:buNone/>
            </a:pPr>
            <a:r>
              <a:rPr lang="fr-FR" sz="1800" b="0" i="0" u="none" strike="noStrike" baseline="0" dirty="0">
                <a:latin typeface="SegoeUI"/>
              </a:rPr>
              <a:t>◦ </a:t>
            </a:r>
            <a:r>
              <a:rPr lang="fr-FR" sz="1800" b="0" i="0" u="none" strike="noStrike" baseline="0" dirty="0">
                <a:latin typeface="TimesNewRomanPSMT"/>
              </a:rPr>
              <a:t>public (+) : l’opération est visible pour tous les clients de la classe</a:t>
            </a:r>
          </a:p>
          <a:p>
            <a:pPr marL="530352" lvl="1" indent="0">
              <a:buNone/>
            </a:pPr>
            <a:r>
              <a:rPr lang="fr-FR" sz="1800" b="0" i="0" u="none" strike="noStrike" baseline="0" dirty="0">
                <a:latin typeface="SegoeUI"/>
              </a:rPr>
              <a:t>◦ </a:t>
            </a:r>
            <a:r>
              <a:rPr lang="fr-FR" sz="1800" b="0" i="0" u="none" strike="noStrike" baseline="0" dirty="0">
                <a:latin typeface="TimesNewRomanPSMT"/>
              </a:rPr>
              <a:t>protégé (#) : l’opération est visible pour les sous-classes de la classe</a:t>
            </a:r>
          </a:p>
          <a:p>
            <a:pPr marL="530352" lvl="1" indent="0">
              <a:buNone/>
            </a:pPr>
            <a:r>
              <a:rPr lang="fr-FR" sz="1800" b="0" i="0" u="none" strike="noStrike" baseline="0" dirty="0">
                <a:latin typeface="SegoeUI"/>
              </a:rPr>
              <a:t>◦ </a:t>
            </a:r>
            <a:r>
              <a:rPr lang="fr-FR" sz="1800" b="0" i="0" u="none" strike="noStrike" baseline="0" dirty="0">
                <a:latin typeface="TimesNewRomanPSMT"/>
              </a:rPr>
              <a:t>privé (-) : l’opération n’est visible que par les objets de la classe dans laquelle elle est déclarée.</a:t>
            </a:r>
            <a:endParaRPr lang="fr-FR" dirty="0"/>
          </a:p>
        </p:txBody>
      </p:sp>
      <p:pic>
        <p:nvPicPr>
          <p:cNvPr id="1026" name="Picture 2" descr="U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7886" y="3844173"/>
            <a:ext cx="3670467" cy="2328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65980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F46A30-D030-48D1-9168-49F3048104BC}"/>
              </a:ext>
            </a:extLst>
          </p:cNvPr>
          <p:cNvSpPr>
            <a:spLocks noGrp="1"/>
          </p:cNvSpPr>
          <p:nvPr>
            <p:ph type="title"/>
          </p:nvPr>
        </p:nvSpPr>
        <p:spPr/>
        <p:txBody>
          <a:bodyPr/>
          <a:lstStyle/>
          <a:p>
            <a:r>
              <a:rPr lang="fr-FR" dirty="0"/>
              <a:t>La notion de relation</a:t>
            </a:r>
          </a:p>
        </p:txBody>
      </p:sp>
      <p:sp>
        <p:nvSpPr>
          <p:cNvPr id="3" name="Espace réservé du contenu 2">
            <a:extLst>
              <a:ext uri="{FF2B5EF4-FFF2-40B4-BE49-F238E27FC236}">
                <a16:creationId xmlns:a16="http://schemas.microsoft.com/office/drawing/2014/main" id="{DF293EE3-D7A0-44BB-BA26-770728910024}"/>
              </a:ext>
            </a:extLst>
          </p:cNvPr>
          <p:cNvSpPr>
            <a:spLocks noGrp="1"/>
          </p:cNvSpPr>
          <p:nvPr>
            <p:ph idx="1"/>
          </p:nvPr>
        </p:nvSpPr>
        <p:spPr>
          <a:xfrm>
            <a:off x="1371600" y="2057400"/>
            <a:ext cx="9601200" cy="3581400"/>
          </a:xfrm>
        </p:spPr>
        <p:txBody>
          <a:bodyPr/>
          <a:lstStyle/>
          <a:p>
            <a:pPr marL="0" indent="0" algn="l">
              <a:buNone/>
            </a:pPr>
            <a:r>
              <a:rPr lang="fr-FR" sz="1800" b="0" i="0" u="none" strike="noStrike" baseline="0" dirty="0">
                <a:latin typeface="TimesNewRomanPSMT"/>
              </a:rPr>
              <a:t>S’il existe des liens entre objets, cela se traduit nécessairement par des relations qui existent entre leurs classes respectives.</a:t>
            </a:r>
          </a:p>
          <a:p>
            <a:pPr marL="0" indent="0" algn="l">
              <a:buNone/>
            </a:pPr>
            <a:r>
              <a:rPr lang="fr-FR" sz="1800" b="0" i="0" u="none" strike="noStrike" baseline="0" dirty="0">
                <a:latin typeface="TimesNewRomanPSMT"/>
              </a:rPr>
              <a:t>Les liens entre les objets doivent être considérés comme des instances de relations entre classes.</a:t>
            </a:r>
          </a:p>
          <a:p>
            <a:pPr marL="0" indent="0" algn="l">
              <a:buNone/>
            </a:pPr>
            <a:r>
              <a:rPr lang="fr-FR" sz="1800" b="0" i="0" u="none" strike="noStrike" baseline="0" dirty="0">
                <a:latin typeface="TimesNewRomanPSMT"/>
              </a:rPr>
              <a:t>Il existe plusieurs types de relations entre classes :</a:t>
            </a:r>
          </a:p>
          <a:p>
            <a:pPr lvl="1">
              <a:buFont typeface="Courier New" panose="02070309020205020404" pitchFamily="49" charset="0"/>
              <a:buChar char="o"/>
            </a:pPr>
            <a:r>
              <a:rPr lang="fr-FR" sz="1800" b="0" i="0" u="none" strike="noStrike" baseline="0" dirty="0">
                <a:latin typeface="TimesNewRomanPSMT"/>
              </a:rPr>
              <a:t>l’association</a:t>
            </a:r>
          </a:p>
          <a:p>
            <a:pPr lvl="1">
              <a:buFont typeface="Courier New" panose="02070309020205020404" pitchFamily="49" charset="0"/>
              <a:buChar char="o"/>
            </a:pPr>
            <a:r>
              <a:rPr lang="fr-FR" sz="1800" b="0" i="0" u="none" strike="noStrike" baseline="0" dirty="0">
                <a:latin typeface="TimesNewRomanPSMT"/>
              </a:rPr>
              <a:t>la généralisation/spécialisation (</a:t>
            </a:r>
            <a:r>
              <a:rPr lang="fr-FR" sz="1800" b="1" i="0" u="none" strike="noStrike" baseline="0" dirty="0" err="1">
                <a:solidFill>
                  <a:srgbClr val="FF0000"/>
                </a:solidFill>
                <a:latin typeface="TimesNewRomanPSMT"/>
              </a:rPr>
              <a:t>Heritage</a:t>
            </a:r>
            <a:r>
              <a:rPr lang="fr-FR" sz="1800" b="0" i="0" u="none" strike="noStrike" baseline="0" dirty="0">
                <a:latin typeface="TimesNewRomanPSMT"/>
              </a:rPr>
              <a:t>)</a:t>
            </a:r>
          </a:p>
          <a:p>
            <a:pPr lvl="1">
              <a:buFont typeface="Courier New" panose="02070309020205020404" pitchFamily="49" charset="0"/>
              <a:buChar char="o"/>
            </a:pPr>
            <a:r>
              <a:rPr lang="fr-FR" sz="1800" b="0" i="0" u="none" strike="noStrike" baseline="0" dirty="0">
                <a:latin typeface="TimesNewRomanPSMT"/>
              </a:rPr>
              <a:t>la dépendance</a:t>
            </a:r>
          </a:p>
          <a:p>
            <a:pPr lvl="1">
              <a:buFont typeface="Courier New" panose="02070309020205020404" pitchFamily="49" charset="0"/>
              <a:buChar char="o"/>
            </a:pPr>
            <a:r>
              <a:rPr lang="fr-FR" sz="1800" i="0" dirty="0">
                <a:latin typeface="TimesNewRomanPSMT"/>
              </a:rPr>
              <a:t>L’</a:t>
            </a:r>
            <a:r>
              <a:rPr lang="fr-FR" sz="1800" i="0" dirty="0" err="1">
                <a:latin typeface="TimesNewRomanPSMT"/>
              </a:rPr>
              <a:t>aggrégation</a:t>
            </a:r>
            <a:endParaRPr lang="fr-FR" sz="1800" i="0" dirty="0">
              <a:latin typeface="TimesNewRomanPSMT"/>
            </a:endParaRPr>
          </a:p>
          <a:p>
            <a:pPr lvl="1">
              <a:buFont typeface="Courier New" panose="02070309020205020404" pitchFamily="49" charset="0"/>
              <a:buChar char="o"/>
            </a:pPr>
            <a:r>
              <a:rPr lang="fr-FR" sz="1800" b="0" i="0" u="none" strike="noStrike" baseline="0" dirty="0">
                <a:latin typeface="TimesNewRomanPSMT"/>
              </a:rPr>
              <a:t>La co</a:t>
            </a:r>
            <a:r>
              <a:rPr lang="fr-FR" sz="1800" i="0" dirty="0">
                <a:latin typeface="TimesNewRomanPSMT"/>
              </a:rPr>
              <a:t>mposition</a:t>
            </a:r>
            <a:endParaRPr lang="fr-FR" sz="1800" b="0" i="0" u="none" strike="noStrike" baseline="0" dirty="0">
              <a:latin typeface="TimesNewRomanPSMT"/>
            </a:endParaRPr>
          </a:p>
          <a:p>
            <a:pPr marL="530352" lvl="1" indent="0">
              <a:buNone/>
            </a:pPr>
            <a:endParaRPr lang="fr-FR" dirty="0"/>
          </a:p>
        </p:txBody>
      </p:sp>
    </p:spTree>
    <p:extLst>
      <p:ext uri="{BB962C8B-B14F-4D97-AF65-F5344CB8AC3E}">
        <p14:creationId xmlns:p14="http://schemas.microsoft.com/office/powerpoint/2010/main" val="135767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260BE1-A3A0-455C-8608-E288E3C61813}"/>
              </a:ext>
            </a:extLst>
          </p:cNvPr>
          <p:cNvSpPr>
            <a:spLocks noGrp="1"/>
          </p:cNvSpPr>
          <p:nvPr>
            <p:ph type="title"/>
          </p:nvPr>
        </p:nvSpPr>
        <p:spPr>
          <a:xfrm>
            <a:off x="1371600" y="685800"/>
            <a:ext cx="9601200" cy="890337"/>
          </a:xfrm>
        </p:spPr>
        <p:txBody>
          <a:bodyPr/>
          <a:lstStyle/>
          <a:p>
            <a:r>
              <a:rPr lang="en-US" dirty="0"/>
              <a:t>Association</a:t>
            </a:r>
            <a:endParaRPr lang="fr-FR" dirty="0"/>
          </a:p>
        </p:txBody>
      </p:sp>
      <p:sp>
        <p:nvSpPr>
          <p:cNvPr id="3" name="Espace réservé du contenu 2">
            <a:extLst>
              <a:ext uri="{FF2B5EF4-FFF2-40B4-BE49-F238E27FC236}">
                <a16:creationId xmlns:a16="http://schemas.microsoft.com/office/drawing/2014/main" id="{76B54607-E5C4-4EAB-87FF-10D831517F2C}"/>
              </a:ext>
            </a:extLst>
          </p:cNvPr>
          <p:cNvSpPr>
            <a:spLocks noGrp="1"/>
          </p:cNvSpPr>
          <p:nvPr>
            <p:ph idx="1"/>
          </p:nvPr>
        </p:nvSpPr>
        <p:spPr>
          <a:xfrm>
            <a:off x="1371600" y="2013699"/>
            <a:ext cx="10311063" cy="1973180"/>
          </a:xfrm>
        </p:spPr>
        <p:txBody>
          <a:bodyPr>
            <a:normAutofit/>
          </a:bodyPr>
          <a:lstStyle/>
          <a:p>
            <a:pPr marL="0" indent="0" algn="l">
              <a:buNone/>
            </a:pPr>
            <a:r>
              <a:rPr lang="fr-FR" sz="1800" b="0" i="0" u="none" strike="noStrike" baseline="0" dirty="0">
                <a:latin typeface="TimesNewRomanPSMT"/>
              </a:rPr>
              <a:t>Il existe</a:t>
            </a:r>
            <a:r>
              <a:rPr lang="fr-FR" sz="1800" b="0" i="0" u="none" strike="noStrike" dirty="0">
                <a:latin typeface="TimesNewRomanPSMT"/>
              </a:rPr>
              <a:t> deux types d’associations: </a:t>
            </a:r>
            <a:r>
              <a:rPr lang="fr-FR" sz="1800" b="1" i="0" u="none" strike="noStrike" dirty="0">
                <a:solidFill>
                  <a:srgbClr val="FF0000"/>
                </a:solidFill>
                <a:latin typeface="TimesNewRomanPSMT"/>
              </a:rPr>
              <a:t>association binaire et association </a:t>
            </a:r>
            <a:r>
              <a:rPr lang="fr-FR" sz="1800" b="1" i="0" u="none" strike="noStrike" dirty="0" err="1">
                <a:solidFill>
                  <a:srgbClr val="FF0000"/>
                </a:solidFill>
                <a:latin typeface="TimesNewRomanPSMT"/>
              </a:rPr>
              <a:t>n-aire</a:t>
            </a:r>
            <a:r>
              <a:rPr lang="fr-FR" sz="1800" dirty="0">
                <a:latin typeface="TimesNewRomanPSMT"/>
              </a:rPr>
              <a:t>.</a:t>
            </a:r>
          </a:p>
          <a:p>
            <a:pPr marL="0" indent="0">
              <a:buNone/>
            </a:pPr>
            <a:r>
              <a:rPr lang="fr-FR" dirty="0"/>
              <a:t>Une </a:t>
            </a:r>
            <a:r>
              <a:rPr lang="fr-FR" b="1" dirty="0">
                <a:solidFill>
                  <a:srgbClr val="FF0000"/>
                </a:solidFill>
              </a:rPr>
              <a:t>association binaire </a:t>
            </a:r>
            <a:r>
              <a:rPr lang="fr-FR" dirty="0"/>
              <a:t>est matérialisée par un trait plein entre les classes associées. Elle peut être ornée d'un nom, avec éventuellement une précision du sens de lecture (▸ ou ◂).</a:t>
            </a:r>
          </a:p>
        </p:txBody>
      </p:sp>
      <p:pic>
        <p:nvPicPr>
          <p:cNvPr id="5122" name="Picture 2" descr="4: An example of the association notation in UML class diagrams. | Download  Scientific Diagram">
            <a:extLst>
              <a:ext uri="{FF2B5EF4-FFF2-40B4-BE49-F238E27FC236}">
                <a16:creationId xmlns:a16="http://schemas.microsoft.com/office/drawing/2014/main" id="{B0785496-E1F2-4AB2-A996-88895EBB4C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4373" y="3724275"/>
            <a:ext cx="4142840" cy="2652462"/>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p:cNvPicPr>
            <a:picLocks noChangeAspect="1"/>
          </p:cNvPicPr>
          <p:nvPr/>
        </p:nvPicPr>
        <p:blipFill>
          <a:blip r:embed="rId3"/>
          <a:stretch>
            <a:fillRect/>
          </a:stretch>
        </p:blipFill>
        <p:spPr>
          <a:xfrm>
            <a:off x="1719290" y="4424442"/>
            <a:ext cx="5308379" cy="974311"/>
          </a:xfrm>
          <a:prstGeom prst="rect">
            <a:avLst/>
          </a:prstGeom>
        </p:spPr>
      </p:pic>
    </p:spTree>
    <p:extLst>
      <p:ext uri="{BB962C8B-B14F-4D97-AF65-F5344CB8AC3E}">
        <p14:creationId xmlns:p14="http://schemas.microsoft.com/office/powerpoint/2010/main" val="19875418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371600" y="685800"/>
            <a:ext cx="9601200" cy="721895"/>
          </a:xfrm>
        </p:spPr>
        <p:txBody>
          <a:bodyPr/>
          <a:lstStyle/>
          <a:p>
            <a:r>
              <a:rPr lang="fr-FR" dirty="0"/>
              <a:t>Association </a:t>
            </a:r>
            <a:r>
              <a:rPr lang="fr-FR" dirty="0" err="1"/>
              <a:t>n-aire</a:t>
            </a:r>
            <a:endParaRPr lang="fr-FR" dirty="0"/>
          </a:p>
        </p:txBody>
      </p:sp>
      <p:sp>
        <p:nvSpPr>
          <p:cNvPr id="3" name="Espace réservé du contenu 2"/>
          <p:cNvSpPr>
            <a:spLocks noGrp="1"/>
          </p:cNvSpPr>
          <p:nvPr>
            <p:ph idx="1"/>
          </p:nvPr>
        </p:nvSpPr>
        <p:spPr>
          <a:xfrm>
            <a:off x="1371600" y="1852863"/>
            <a:ext cx="9601200" cy="2334126"/>
          </a:xfrm>
        </p:spPr>
        <p:txBody>
          <a:bodyPr/>
          <a:lstStyle/>
          <a:p>
            <a:pPr marL="0" indent="0">
              <a:buNone/>
            </a:pPr>
            <a:r>
              <a:rPr lang="fr-FR" dirty="0">
                <a:latin typeface="TimesNewRomanPSMT"/>
              </a:rPr>
              <a:t>Une </a:t>
            </a:r>
            <a:r>
              <a:rPr lang="fr-FR" b="1" dirty="0">
                <a:solidFill>
                  <a:srgbClr val="FF0000"/>
                </a:solidFill>
                <a:latin typeface="TimesNewRomanPSMT"/>
              </a:rPr>
              <a:t>association </a:t>
            </a:r>
            <a:r>
              <a:rPr lang="fr-FR" b="1" dirty="0" err="1">
                <a:solidFill>
                  <a:srgbClr val="FF0000"/>
                </a:solidFill>
                <a:latin typeface="TimesNewRomanPSMT"/>
              </a:rPr>
              <a:t>n-aire</a:t>
            </a:r>
            <a:r>
              <a:rPr lang="fr-FR" b="1" dirty="0">
                <a:solidFill>
                  <a:srgbClr val="FF0000"/>
                </a:solidFill>
                <a:latin typeface="TimesNewRomanPSMT"/>
              </a:rPr>
              <a:t> </a:t>
            </a:r>
            <a:r>
              <a:rPr lang="fr-FR" dirty="0">
                <a:latin typeface="TimesNewRomanPSMT"/>
              </a:rPr>
              <a:t>lie plus de deux classes. C’est une association qui est très mal représentée dans certains outils. </a:t>
            </a:r>
          </a:p>
          <a:p>
            <a:pPr marL="0" indent="0">
              <a:buNone/>
            </a:pPr>
            <a:r>
              <a:rPr lang="fr-FR" dirty="0">
                <a:latin typeface="TimesNewRomanPSMT"/>
              </a:rPr>
              <a:t>On représente une association </a:t>
            </a:r>
            <a:r>
              <a:rPr lang="fr-FR" dirty="0" err="1">
                <a:latin typeface="TimesNewRomanPSMT"/>
              </a:rPr>
              <a:t>n-aire</a:t>
            </a:r>
            <a:r>
              <a:rPr lang="fr-FR" dirty="0">
                <a:latin typeface="TimesNewRomanPSMT"/>
              </a:rPr>
              <a:t> par un grand losange avec un chemin partant vers chaque classe participante. Le nom de l'association, le cas échéant, apparaît à proximité du losange.</a:t>
            </a:r>
          </a:p>
        </p:txBody>
      </p:sp>
      <p:pic>
        <p:nvPicPr>
          <p:cNvPr id="4" name="Image 3"/>
          <p:cNvPicPr>
            <a:picLocks noChangeAspect="1"/>
          </p:cNvPicPr>
          <p:nvPr/>
        </p:nvPicPr>
        <p:blipFill>
          <a:blip r:embed="rId2"/>
          <a:stretch>
            <a:fillRect/>
          </a:stretch>
        </p:blipFill>
        <p:spPr>
          <a:xfrm>
            <a:off x="4103142" y="3928874"/>
            <a:ext cx="4691313" cy="2008268"/>
          </a:xfrm>
          <a:prstGeom prst="rect">
            <a:avLst/>
          </a:prstGeom>
        </p:spPr>
      </p:pic>
    </p:spTree>
    <p:extLst>
      <p:ext uri="{BB962C8B-B14F-4D97-AF65-F5344CB8AC3E}">
        <p14:creationId xmlns:p14="http://schemas.microsoft.com/office/powerpoint/2010/main" val="1825893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D11F98-FA52-4656-8996-BCDE8A5DE614}"/>
              </a:ext>
            </a:extLst>
          </p:cNvPr>
          <p:cNvSpPr>
            <a:spLocks noGrp="1"/>
          </p:cNvSpPr>
          <p:nvPr>
            <p:ph type="title"/>
          </p:nvPr>
        </p:nvSpPr>
        <p:spPr>
          <a:xfrm>
            <a:off x="1371600" y="685800"/>
            <a:ext cx="9601200" cy="849385"/>
          </a:xfrm>
        </p:spPr>
        <p:txBody>
          <a:bodyPr/>
          <a:lstStyle/>
          <a:p>
            <a:r>
              <a:rPr lang="en-US" dirty="0"/>
              <a:t>UML: Introduction</a:t>
            </a:r>
            <a:endParaRPr lang="fr-FR" dirty="0"/>
          </a:p>
        </p:txBody>
      </p:sp>
      <p:sp>
        <p:nvSpPr>
          <p:cNvPr id="3" name="Espace réservé du contenu 2">
            <a:extLst>
              <a:ext uri="{FF2B5EF4-FFF2-40B4-BE49-F238E27FC236}">
                <a16:creationId xmlns:a16="http://schemas.microsoft.com/office/drawing/2014/main" id="{87577858-F90F-40A9-9D1E-5471097035C3}"/>
              </a:ext>
            </a:extLst>
          </p:cNvPr>
          <p:cNvSpPr>
            <a:spLocks noGrp="1"/>
          </p:cNvSpPr>
          <p:nvPr>
            <p:ph idx="1"/>
          </p:nvPr>
        </p:nvSpPr>
        <p:spPr>
          <a:xfrm>
            <a:off x="1195430" y="1900106"/>
            <a:ext cx="10633047" cy="4272093"/>
          </a:xfrm>
        </p:spPr>
        <p:txBody>
          <a:bodyPr>
            <a:normAutofit fontScale="92500" lnSpcReduction="10000"/>
          </a:bodyPr>
          <a:lstStyle/>
          <a:p>
            <a:pPr marL="0" indent="0">
              <a:buNone/>
            </a:pPr>
            <a:r>
              <a:rPr lang="fr-FR" dirty="0"/>
              <a:t>Pour faire face à la complexité croissante des systèmes d’information, de nouvelles méthodes et outils ont été créées. La principale avancée des quinze dernières années réside dans la programmation orientée objet (POO).</a:t>
            </a:r>
          </a:p>
          <a:p>
            <a:pPr marL="0" indent="0">
              <a:buNone/>
            </a:pPr>
            <a:r>
              <a:rPr lang="fr-FR" dirty="0"/>
              <a:t>Face à ce nouveau mode de programmation, les méthodes de modélisation classique (telle MERISE) ont rapidement montré certaines limites et ont dû s’adapter.</a:t>
            </a:r>
          </a:p>
          <a:p>
            <a:pPr marL="0" indent="0">
              <a:buNone/>
            </a:pPr>
            <a:endParaRPr lang="fr-FR" dirty="0"/>
          </a:p>
          <a:p>
            <a:pPr marL="0" indent="0">
              <a:buNone/>
            </a:pPr>
            <a:r>
              <a:rPr lang="fr-FR" dirty="0">
                <a:solidFill>
                  <a:srgbClr val="FF0000"/>
                </a:solidFill>
              </a:rPr>
              <a:t>La méthode Merise est bien adaptée à l'automatisation de tâches séquentielles de gestion pure. En revanche, elle est mal adaptée aux environnements distribués, où de multiples applications externes à un domaine viennent interagir avec l'application à modéliser.</a:t>
            </a:r>
          </a:p>
          <a:p>
            <a:pPr marL="0" indent="0">
              <a:buNone/>
            </a:pPr>
            <a:endParaRPr lang="fr-FR" dirty="0"/>
          </a:p>
          <a:p>
            <a:pPr marL="0" indent="0">
              <a:buNone/>
            </a:pPr>
            <a:r>
              <a:rPr lang="fr-FR" dirty="0"/>
              <a:t>Depuis l’arrivée de nouvelles méthodes de conception « orientée objet », </a:t>
            </a:r>
            <a:r>
              <a:rPr lang="fr-FR" dirty="0">
                <a:hlinkClick r:id="rId2"/>
              </a:rPr>
              <a:t>l’Object Management Group </a:t>
            </a:r>
            <a:r>
              <a:rPr lang="fr-FR" dirty="0"/>
              <a:t>(OMG) a eu comme objectif de définir une notation standard utilisable dans les développements informatiques basés sur l’objet.</a:t>
            </a:r>
          </a:p>
        </p:txBody>
      </p:sp>
      <p:pic>
        <p:nvPicPr>
          <p:cNvPr id="1028" name="Picture 4" descr="UML (informatique) — Wikipédia">
            <a:extLst>
              <a:ext uri="{FF2B5EF4-FFF2-40B4-BE49-F238E27FC236}">
                <a16:creationId xmlns:a16="http://schemas.microsoft.com/office/drawing/2014/main" id="{BB4C0899-77D4-45EA-9CC7-EA34E6D6D7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6488" y="0"/>
            <a:ext cx="2713912" cy="172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4846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17326C-9352-4056-9F8F-263A4DC9C818}"/>
              </a:ext>
            </a:extLst>
          </p:cNvPr>
          <p:cNvSpPr>
            <a:spLocks noGrp="1"/>
          </p:cNvSpPr>
          <p:nvPr>
            <p:ph type="title"/>
          </p:nvPr>
        </p:nvSpPr>
        <p:spPr>
          <a:xfrm>
            <a:off x="1371600" y="685800"/>
            <a:ext cx="4190301" cy="773884"/>
          </a:xfrm>
        </p:spPr>
        <p:txBody>
          <a:bodyPr/>
          <a:lstStyle/>
          <a:p>
            <a:r>
              <a:rPr lang="fr-FR" dirty="0"/>
              <a:t>Exemple</a:t>
            </a:r>
          </a:p>
        </p:txBody>
      </p:sp>
      <p:sp>
        <p:nvSpPr>
          <p:cNvPr id="3" name="Espace réservé du contenu 2">
            <a:extLst>
              <a:ext uri="{FF2B5EF4-FFF2-40B4-BE49-F238E27FC236}">
                <a16:creationId xmlns:a16="http://schemas.microsoft.com/office/drawing/2014/main" id="{4877E51B-B638-4575-849F-5C1646AC8A9D}"/>
              </a:ext>
            </a:extLst>
          </p:cNvPr>
          <p:cNvSpPr>
            <a:spLocks noGrp="1"/>
          </p:cNvSpPr>
          <p:nvPr>
            <p:ph idx="1"/>
          </p:nvPr>
        </p:nvSpPr>
        <p:spPr>
          <a:xfrm>
            <a:off x="1195431" y="1894435"/>
            <a:ext cx="10406543" cy="2176943"/>
          </a:xfrm>
        </p:spPr>
        <p:txBody>
          <a:bodyPr>
            <a:normAutofit/>
          </a:bodyPr>
          <a:lstStyle/>
          <a:p>
            <a:pPr marL="0" indent="0" algn="l">
              <a:buNone/>
            </a:pPr>
            <a:r>
              <a:rPr lang="fr-FR" sz="1800" b="0" i="0" u="none" strike="noStrike" baseline="0" dirty="0">
                <a:solidFill>
                  <a:srgbClr val="000000"/>
                </a:solidFill>
                <a:latin typeface="F17"/>
              </a:rPr>
              <a:t>La notion de </a:t>
            </a:r>
            <a:r>
              <a:rPr lang="fr-FR" sz="1800" b="0" i="0" u="none" strike="noStrike" baseline="0" dirty="0">
                <a:solidFill>
                  <a:srgbClr val="000000"/>
                </a:solidFill>
                <a:latin typeface="F20"/>
              </a:rPr>
              <a:t>multiplicité </a:t>
            </a:r>
            <a:r>
              <a:rPr lang="fr-FR" sz="1800" b="0" i="0" u="none" strike="noStrike" baseline="0" dirty="0">
                <a:solidFill>
                  <a:srgbClr val="000000"/>
                </a:solidFill>
                <a:latin typeface="F17"/>
              </a:rPr>
              <a:t>permet le contrôle du nombre d'objets intervenant dans chaque instance d'une association.</a:t>
            </a:r>
          </a:p>
          <a:p>
            <a:pPr marL="0" indent="0" algn="l">
              <a:buNone/>
            </a:pPr>
            <a:r>
              <a:rPr lang="fr-FR" sz="1800" b="0" i="0" u="none" strike="noStrike" baseline="0" dirty="0">
                <a:solidFill>
                  <a:srgbClr val="3333B3"/>
                </a:solidFill>
                <a:latin typeface="F27"/>
              </a:rPr>
              <a:t>Exemple : </a:t>
            </a:r>
          </a:p>
          <a:p>
            <a:pPr marL="0" indent="0" algn="l">
              <a:buNone/>
            </a:pPr>
            <a:r>
              <a:rPr lang="fr-FR" sz="1800" dirty="0">
                <a:solidFill>
                  <a:srgbClr val="3333B3"/>
                </a:solidFill>
                <a:latin typeface="F27"/>
              </a:rPr>
              <a:t>	</a:t>
            </a:r>
            <a:r>
              <a:rPr lang="fr-FR" sz="1800" b="0" i="0" u="none" strike="noStrike" baseline="0" dirty="0">
                <a:solidFill>
                  <a:srgbClr val="000000"/>
                </a:solidFill>
                <a:latin typeface="F26"/>
              </a:rPr>
              <a:t>un article n'appartient qu'à une seule catégorie (1)</a:t>
            </a:r>
          </a:p>
          <a:p>
            <a:pPr marL="0" indent="0" algn="l">
              <a:buNone/>
            </a:pPr>
            <a:r>
              <a:rPr lang="fr-FR" sz="1800" dirty="0">
                <a:solidFill>
                  <a:srgbClr val="000000"/>
                </a:solidFill>
                <a:latin typeface="F26"/>
              </a:rPr>
              <a:t>	</a:t>
            </a:r>
            <a:r>
              <a:rPr lang="fr-FR" sz="1800" b="0" i="0" u="none" strike="noStrike" baseline="0" dirty="0">
                <a:solidFill>
                  <a:srgbClr val="000000"/>
                </a:solidFill>
                <a:latin typeface="F26"/>
              </a:rPr>
              <a:t>une catégorie concerne plus de 0 articles, sans maximum (*).</a:t>
            </a:r>
          </a:p>
        </p:txBody>
      </p:sp>
      <p:pic>
        <p:nvPicPr>
          <p:cNvPr id="7" name="Image 6">
            <a:extLst>
              <a:ext uri="{FF2B5EF4-FFF2-40B4-BE49-F238E27FC236}">
                <a16:creationId xmlns:a16="http://schemas.microsoft.com/office/drawing/2014/main" id="{FBC899FC-F194-461F-A945-342CE64269FB}"/>
              </a:ext>
            </a:extLst>
          </p:cNvPr>
          <p:cNvPicPr>
            <a:picLocks noChangeAspect="1"/>
          </p:cNvPicPr>
          <p:nvPr/>
        </p:nvPicPr>
        <p:blipFill>
          <a:blip r:embed="rId2"/>
          <a:stretch>
            <a:fillRect/>
          </a:stretch>
        </p:blipFill>
        <p:spPr>
          <a:xfrm>
            <a:off x="3008618" y="4060228"/>
            <a:ext cx="6922668" cy="1770622"/>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Encre 7">
                <a:extLst>
                  <a:ext uri="{FF2B5EF4-FFF2-40B4-BE49-F238E27FC236}">
                    <a16:creationId xmlns:a16="http://schemas.microsoft.com/office/drawing/2014/main" id="{59AFDE43-8FE9-4BEE-A5AB-B3E0FB621EF9}"/>
                  </a:ext>
                </a:extLst>
              </p14:cNvPr>
              <p14:cNvContentPartPr/>
              <p14:nvPr/>
            </p14:nvContentPartPr>
            <p14:xfrm>
              <a:off x="9748080" y="4945539"/>
              <a:ext cx="360" cy="360"/>
            </p14:xfrm>
          </p:contentPart>
        </mc:Choice>
        <mc:Fallback xmlns="">
          <p:pic>
            <p:nvPicPr>
              <p:cNvPr id="8" name="Encre 7">
                <a:extLst>
                  <a:ext uri="{FF2B5EF4-FFF2-40B4-BE49-F238E27FC236}">
                    <a16:creationId xmlns:a16="http://schemas.microsoft.com/office/drawing/2014/main" id="{59AFDE43-8FE9-4BEE-A5AB-B3E0FB621EF9}"/>
                  </a:ext>
                </a:extLst>
              </p:cNvPr>
              <p:cNvPicPr/>
              <p:nvPr/>
            </p:nvPicPr>
            <p:blipFill>
              <a:blip r:embed="rId8"/>
              <a:stretch>
                <a:fillRect/>
              </a:stretch>
            </p:blipFill>
            <p:spPr>
              <a:xfrm>
                <a:off x="9739440" y="4936539"/>
                <a:ext cx="18000" cy="18000"/>
              </a:xfrm>
              <a:prstGeom prst="rect">
                <a:avLst/>
              </a:prstGeom>
            </p:spPr>
          </p:pic>
        </mc:Fallback>
      </mc:AlternateContent>
    </p:spTree>
    <p:extLst>
      <p:ext uri="{BB962C8B-B14F-4D97-AF65-F5344CB8AC3E}">
        <p14:creationId xmlns:p14="http://schemas.microsoft.com/office/powerpoint/2010/main" val="12166066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371600" y="685800"/>
            <a:ext cx="9601200" cy="926432"/>
          </a:xfrm>
        </p:spPr>
        <p:txBody>
          <a:bodyPr/>
          <a:lstStyle/>
          <a:p>
            <a:r>
              <a:rPr lang="fr-FR" dirty="0"/>
              <a:t>Cardinalités ou Multiplicités</a:t>
            </a:r>
          </a:p>
        </p:txBody>
      </p:sp>
      <p:sp>
        <p:nvSpPr>
          <p:cNvPr id="3" name="Espace réservé du contenu 2"/>
          <p:cNvSpPr>
            <a:spLocks noGrp="1"/>
          </p:cNvSpPr>
          <p:nvPr>
            <p:ph idx="1"/>
          </p:nvPr>
        </p:nvSpPr>
        <p:spPr/>
        <p:txBody>
          <a:bodyPr/>
          <a:lstStyle/>
          <a:p>
            <a:r>
              <a:rPr lang="fr-FR" dirty="0"/>
              <a:t>La multiplicité associée à une terminaison d'association, d'agrégation ou de composition déclare le nombre d'objets susceptibles d'occuper la position définie par la terminaison d'association.</a:t>
            </a:r>
          </a:p>
        </p:txBody>
      </p:sp>
      <p:pic>
        <p:nvPicPr>
          <p:cNvPr id="4" name="Image 3">
            <a:extLst>
              <a:ext uri="{FF2B5EF4-FFF2-40B4-BE49-F238E27FC236}">
                <a16:creationId xmlns:a16="http://schemas.microsoft.com/office/drawing/2014/main" id="{DC6DEB81-556B-49D2-967B-43F20927FE51}"/>
              </a:ext>
            </a:extLst>
          </p:cNvPr>
          <p:cNvPicPr>
            <a:picLocks noChangeAspect="1"/>
          </p:cNvPicPr>
          <p:nvPr/>
        </p:nvPicPr>
        <p:blipFill>
          <a:blip r:embed="rId2"/>
          <a:stretch>
            <a:fillRect/>
          </a:stretch>
        </p:blipFill>
        <p:spPr>
          <a:xfrm>
            <a:off x="3337524" y="3429000"/>
            <a:ext cx="5426475" cy="2743200"/>
          </a:xfrm>
          <a:prstGeom prst="rect">
            <a:avLst/>
          </a:prstGeom>
        </p:spPr>
      </p:pic>
    </p:spTree>
    <p:extLst>
      <p:ext uri="{BB962C8B-B14F-4D97-AF65-F5344CB8AC3E}">
        <p14:creationId xmlns:p14="http://schemas.microsoft.com/office/powerpoint/2010/main" val="6726810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F4F059-E3E6-4BA1-8C0B-D5E8AA73218A}"/>
              </a:ext>
            </a:extLst>
          </p:cNvPr>
          <p:cNvSpPr>
            <a:spLocks noGrp="1"/>
          </p:cNvSpPr>
          <p:nvPr>
            <p:ph type="title"/>
          </p:nvPr>
        </p:nvSpPr>
        <p:spPr/>
        <p:txBody>
          <a:bodyPr/>
          <a:lstStyle/>
          <a:p>
            <a:r>
              <a:rPr lang="en-US" dirty="0" err="1"/>
              <a:t>Exercice</a:t>
            </a:r>
            <a:r>
              <a:rPr lang="en-US" dirty="0"/>
              <a:t>: les </a:t>
            </a:r>
            <a:r>
              <a:rPr lang="en-US" dirty="0" err="1"/>
              <a:t>cardinalités</a:t>
            </a:r>
            <a:endParaRPr lang="fr-FR" dirty="0"/>
          </a:p>
        </p:txBody>
      </p:sp>
      <p:sp>
        <p:nvSpPr>
          <p:cNvPr id="3" name="Espace réservé du contenu 2">
            <a:extLst>
              <a:ext uri="{FF2B5EF4-FFF2-40B4-BE49-F238E27FC236}">
                <a16:creationId xmlns:a16="http://schemas.microsoft.com/office/drawing/2014/main" id="{0003BC34-A7A1-4F94-94A4-547FA8DE9054}"/>
              </a:ext>
            </a:extLst>
          </p:cNvPr>
          <p:cNvSpPr>
            <a:spLocks noGrp="1"/>
          </p:cNvSpPr>
          <p:nvPr>
            <p:ph idx="1"/>
          </p:nvPr>
        </p:nvSpPr>
        <p:spPr>
          <a:xfrm>
            <a:off x="1371600" y="1930400"/>
            <a:ext cx="9601200" cy="3937000"/>
          </a:xfrm>
        </p:spPr>
        <p:txBody>
          <a:bodyPr/>
          <a:lstStyle/>
          <a:p>
            <a:pPr marL="0" indent="0" algn="l" fontAlgn="base">
              <a:buNone/>
            </a:pPr>
            <a:r>
              <a:rPr lang="fr-FR" b="0" i="0" dirty="0">
                <a:solidFill>
                  <a:srgbClr val="333333"/>
                </a:solidFill>
                <a:effectLst/>
                <a:latin typeface="Roboto" panose="02000000000000000000" pitchFamily="2" charset="0"/>
              </a:rPr>
              <a:t>Exo1</a:t>
            </a:r>
          </a:p>
          <a:p>
            <a:pPr marL="530352" lvl="1" indent="0" fontAlgn="base">
              <a:buNone/>
            </a:pPr>
            <a:r>
              <a:rPr lang="fr-FR" b="0" i="0" dirty="0">
                <a:solidFill>
                  <a:srgbClr val="333333"/>
                </a:solidFill>
                <a:effectLst/>
                <a:latin typeface="Roboto" panose="02000000000000000000" pitchFamily="2" charset="0"/>
              </a:rPr>
              <a:t>On considère une entreprise, et on suppose qu’un chef dirige plusieurs salariés (les subordonnés) et que le chef est lui-même un salarié.</a:t>
            </a:r>
          </a:p>
          <a:p>
            <a:pPr algn="l" fontAlgn="base">
              <a:buFont typeface="+mj-lt"/>
              <a:buAutoNum type="arabicPeriod"/>
            </a:pPr>
            <a:endParaRPr lang="fr-FR" dirty="0">
              <a:solidFill>
                <a:srgbClr val="333333"/>
              </a:solidFill>
              <a:latin typeface="Roboto" panose="02000000000000000000" pitchFamily="2" charset="0"/>
            </a:endParaRPr>
          </a:p>
          <a:p>
            <a:pPr algn="l" fontAlgn="base">
              <a:buFont typeface="+mj-lt"/>
              <a:buAutoNum type="arabicPeriod"/>
            </a:pPr>
            <a:endParaRPr lang="fr-FR" b="0" i="0" dirty="0">
              <a:solidFill>
                <a:srgbClr val="333333"/>
              </a:solidFill>
              <a:effectLst/>
              <a:latin typeface="Roboto" panose="02000000000000000000" pitchFamily="2" charset="0"/>
            </a:endParaRPr>
          </a:p>
          <a:p>
            <a:pPr marL="0" indent="0" algn="l" fontAlgn="base">
              <a:buNone/>
            </a:pPr>
            <a:r>
              <a:rPr lang="fr-FR" dirty="0">
                <a:solidFill>
                  <a:srgbClr val="333333"/>
                </a:solidFill>
                <a:latin typeface="Roboto" panose="02000000000000000000" pitchFamily="2" charset="0"/>
              </a:rPr>
              <a:t>Exo2:</a:t>
            </a:r>
            <a:endParaRPr lang="fr-FR" b="0" i="0" dirty="0">
              <a:solidFill>
                <a:srgbClr val="333333"/>
              </a:solidFill>
              <a:effectLst/>
              <a:latin typeface="Roboto" panose="02000000000000000000" pitchFamily="2" charset="0"/>
            </a:endParaRPr>
          </a:p>
          <a:p>
            <a:pPr marL="530352" lvl="1" indent="0" fontAlgn="base">
              <a:buNone/>
            </a:pPr>
            <a:r>
              <a:rPr lang="fr-FR" b="0" i="0" dirty="0">
                <a:solidFill>
                  <a:srgbClr val="333333"/>
                </a:solidFill>
                <a:effectLst/>
                <a:latin typeface="Roboto" panose="02000000000000000000" pitchFamily="2" charset="0"/>
              </a:rPr>
              <a:t>On considère une université, et les personnes y travaillant qui peuvent être des étudiants ou des enseignants.</a:t>
            </a:r>
          </a:p>
          <a:p>
            <a:endParaRPr lang="fr-FR" dirty="0"/>
          </a:p>
        </p:txBody>
      </p:sp>
    </p:spTree>
    <p:extLst>
      <p:ext uri="{BB962C8B-B14F-4D97-AF65-F5344CB8AC3E}">
        <p14:creationId xmlns:p14="http://schemas.microsoft.com/office/powerpoint/2010/main" val="24219225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08EF06-50DA-4BE5-8F2E-FB521F27AEAA}"/>
              </a:ext>
            </a:extLst>
          </p:cNvPr>
          <p:cNvSpPr>
            <a:spLocks noGrp="1"/>
          </p:cNvSpPr>
          <p:nvPr>
            <p:ph type="title"/>
          </p:nvPr>
        </p:nvSpPr>
        <p:spPr>
          <a:xfrm>
            <a:off x="1371600" y="694267"/>
            <a:ext cx="9601200" cy="809625"/>
          </a:xfrm>
        </p:spPr>
        <p:txBody>
          <a:bodyPr/>
          <a:lstStyle/>
          <a:p>
            <a:r>
              <a:rPr lang="fr-FR" dirty="0"/>
              <a:t>classe-association</a:t>
            </a:r>
          </a:p>
        </p:txBody>
      </p:sp>
      <p:sp>
        <p:nvSpPr>
          <p:cNvPr id="3" name="Espace réservé du contenu 2">
            <a:extLst>
              <a:ext uri="{FF2B5EF4-FFF2-40B4-BE49-F238E27FC236}">
                <a16:creationId xmlns:a16="http://schemas.microsoft.com/office/drawing/2014/main" id="{163B5ADB-DB05-4960-A823-7DA5F567AAF9}"/>
              </a:ext>
            </a:extLst>
          </p:cNvPr>
          <p:cNvSpPr>
            <a:spLocks noGrp="1"/>
          </p:cNvSpPr>
          <p:nvPr>
            <p:ph idx="1"/>
          </p:nvPr>
        </p:nvSpPr>
        <p:spPr>
          <a:xfrm>
            <a:off x="1167062" y="1643064"/>
            <a:ext cx="10359189" cy="2351420"/>
          </a:xfrm>
        </p:spPr>
        <p:txBody>
          <a:bodyPr/>
          <a:lstStyle/>
          <a:p>
            <a:r>
              <a:rPr lang="en-US" sz="1800" dirty="0">
                <a:latin typeface="TimesNewRomanPSMT"/>
              </a:rPr>
              <a:t>On </a:t>
            </a:r>
            <a:r>
              <a:rPr lang="en-US" sz="1800" dirty="0" err="1">
                <a:latin typeface="TimesNewRomanPSMT"/>
              </a:rPr>
              <a:t>peut</a:t>
            </a:r>
            <a:r>
              <a:rPr lang="en-US" sz="1800" dirty="0">
                <a:latin typeface="TimesNewRomanPSMT"/>
              </a:rPr>
              <a:t> </a:t>
            </a:r>
            <a:r>
              <a:rPr lang="en-US" sz="1800" dirty="0" err="1">
                <a:latin typeface="TimesNewRomanPSMT"/>
              </a:rPr>
              <a:t>avoir</a:t>
            </a:r>
            <a:r>
              <a:rPr lang="en-US" sz="1800" dirty="0">
                <a:latin typeface="TimesNewRomanPSMT"/>
              </a:rPr>
              <a:t> </a:t>
            </a:r>
            <a:r>
              <a:rPr lang="en-US" sz="1800" dirty="0" err="1">
                <a:latin typeface="TimesNewRomanPSMT"/>
              </a:rPr>
              <a:t>une</a:t>
            </a:r>
            <a:r>
              <a:rPr lang="en-US" sz="1800" dirty="0">
                <a:latin typeface="TimesNewRomanPSMT"/>
              </a:rPr>
              <a:t> </a:t>
            </a:r>
            <a:r>
              <a:rPr lang="en-US" sz="1800" dirty="0" err="1">
                <a:latin typeface="TimesNewRomanPSMT"/>
              </a:rPr>
              <a:t>classe</a:t>
            </a:r>
            <a:r>
              <a:rPr lang="en-US" sz="1800" dirty="0">
                <a:latin typeface="TimesNewRomanPSMT"/>
              </a:rPr>
              <a:t>-association:</a:t>
            </a:r>
          </a:p>
          <a:p>
            <a:pPr marL="530352" lvl="1" indent="0">
              <a:buNone/>
            </a:pPr>
            <a:r>
              <a:rPr lang="fr-FR" sz="1800" b="0" i="0" u="none" strike="noStrike" baseline="0" dirty="0">
                <a:latin typeface="TimesNewRomanPSMT"/>
              </a:rPr>
              <a:t>Les attributs d’une classe dépendent fonctionnellement de l’identifiant de la classe. Parfois, un</a:t>
            </a:r>
          </a:p>
          <a:p>
            <a:pPr marL="530352" lvl="1" indent="0">
              <a:buNone/>
            </a:pPr>
            <a:r>
              <a:rPr lang="fr-FR" sz="1800" b="0" i="0" u="none" strike="noStrike" baseline="0" dirty="0">
                <a:latin typeface="TimesNewRomanPSMT"/>
              </a:rPr>
              <a:t>attribut dépend fonctionnellement de 2 identifiants, appartenant à 2 classes différentes. </a:t>
            </a:r>
          </a:p>
          <a:p>
            <a:pPr marL="530352" lvl="1" indent="0">
              <a:buNone/>
            </a:pPr>
            <a:r>
              <a:rPr lang="fr-FR" sz="1800" b="0" i="0" u="none" strike="noStrike" baseline="0" dirty="0">
                <a:latin typeface="TimesNewRomanPSMT"/>
              </a:rPr>
              <a:t>Par exemple, l’attribut « Date ou Durée » dépend fonctionnellement de Homme et de la femme . On va donc placer l’attribut « Date ou Durée » dans l’association « a été marié ».</a:t>
            </a:r>
          </a:p>
          <a:p>
            <a:pPr marL="530352" lvl="1" indent="0">
              <a:buNone/>
            </a:pPr>
            <a:r>
              <a:rPr lang="fr-FR" sz="1800" b="0" i="0" u="none" strike="noStrike" baseline="0" dirty="0">
                <a:latin typeface="TimesNewRomanPSMT"/>
              </a:rPr>
              <a:t>Dans ce cas, l’association est dite « porteuse d’attributs ».</a:t>
            </a:r>
            <a:endParaRPr lang="fr-FR" dirty="0"/>
          </a:p>
        </p:txBody>
      </p:sp>
      <p:pic>
        <p:nvPicPr>
          <p:cNvPr id="6146" name="Picture 2" descr="Les relations entre classes avec UML.">
            <a:extLst>
              <a:ext uri="{FF2B5EF4-FFF2-40B4-BE49-F238E27FC236}">
                <a16:creationId xmlns:a16="http://schemas.microsoft.com/office/drawing/2014/main" id="{C04818F7-03A3-47E0-BDB1-5D77CE40FD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9974" y="3994484"/>
            <a:ext cx="4995862" cy="259581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Modéliser les données avec MySQL Workbench">
            <a:extLst>
              <a:ext uri="{FF2B5EF4-FFF2-40B4-BE49-F238E27FC236}">
                <a16:creationId xmlns:a16="http://schemas.microsoft.com/office/drawing/2014/main" id="{A6CAAF8F-5919-4101-B219-9273DEDF2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8792" y="4076700"/>
            <a:ext cx="4322729"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776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5251E8-F82F-4F69-BBCB-87014575AEFF}"/>
              </a:ext>
            </a:extLst>
          </p:cNvPr>
          <p:cNvSpPr>
            <a:spLocks noGrp="1"/>
          </p:cNvSpPr>
          <p:nvPr>
            <p:ph type="title"/>
          </p:nvPr>
        </p:nvSpPr>
        <p:spPr>
          <a:xfrm>
            <a:off x="1371600" y="685800"/>
            <a:ext cx="9601200" cy="770467"/>
          </a:xfrm>
        </p:spPr>
        <p:txBody>
          <a:bodyPr/>
          <a:lstStyle/>
          <a:p>
            <a:r>
              <a:rPr lang="fr-FR" dirty="0"/>
              <a:t>classe-association</a:t>
            </a:r>
          </a:p>
        </p:txBody>
      </p:sp>
      <p:sp>
        <p:nvSpPr>
          <p:cNvPr id="3" name="Espace réservé du contenu 2">
            <a:extLst>
              <a:ext uri="{FF2B5EF4-FFF2-40B4-BE49-F238E27FC236}">
                <a16:creationId xmlns:a16="http://schemas.microsoft.com/office/drawing/2014/main" id="{01774A75-477E-4195-B4EE-FE136FB5408A}"/>
              </a:ext>
            </a:extLst>
          </p:cNvPr>
          <p:cNvSpPr>
            <a:spLocks noGrp="1"/>
          </p:cNvSpPr>
          <p:nvPr>
            <p:ph idx="1"/>
          </p:nvPr>
        </p:nvSpPr>
        <p:spPr>
          <a:xfrm>
            <a:off x="1295400" y="1638300"/>
            <a:ext cx="9601200" cy="2521478"/>
          </a:xfrm>
        </p:spPr>
        <p:txBody>
          <a:bodyPr/>
          <a:lstStyle/>
          <a:p>
            <a:r>
              <a:rPr lang="fr-FR" dirty="0"/>
              <a:t>Il est parfois nécessaire de compléter une association par des attributs qui caractérisent la nature de la relation existant entre 2 classes. Cela peut être représenté par une classe d’association, à laquelle on ajoute des attributs</a:t>
            </a:r>
          </a:p>
          <a:p>
            <a:endParaRPr lang="fr-FR" dirty="0"/>
          </a:p>
          <a:p>
            <a:r>
              <a:rPr lang="fr-FR" dirty="0"/>
              <a:t>On peut prendre l’exemple de la poste avec les classes: Facteur, Personne ainsi on peut faire une classe association courrier</a:t>
            </a:r>
          </a:p>
        </p:txBody>
      </p:sp>
      <p:pic>
        <p:nvPicPr>
          <p:cNvPr id="5" name="Image 4">
            <a:extLst>
              <a:ext uri="{FF2B5EF4-FFF2-40B4-BE49-F238E27FC236}">
                <a16:creationId xmlns:a16="http://schemas.microsoft.com/office/drawing/2014/main" id="{D9567EFE-CEDB-46B4-B735-1CC1815C2467}"/>
              </a:ext>
            </a:extLst>
          </p:cNvPr>
          <p:cNvPicPr>
            <a:picLocks noChangeAspect="1"/>
          </p:cNvPicPr>
          <p:nvPr/>
        </p:nvPicPr>
        <p:blipFill>
          <a:blip r:embed="rId2"/>
          <a:stretch>
            <a:fillRect/>
          </a:stretch>
        </p:blipFill>
        <p:spPr>
          <a:xfrm>
            <a:off x="1295400" y="3816879"/>
            <a:ext cx="5332412" cy="2619375"/>
          </a:xfrm>
          <a:prstGeom prst="rect">
            <a:avLst/>
          </a:prstGeom>
        </p:spPr>
      </p:pic>
      <p:pic>
        <p:nvPicPr>
          <p:cNvPr id="7170" name="Picture 2" descr="UML">
            <a:extLst>
              <a:ext uri="{FF2B5EF4-FFF2-40B4-BE49-F238E27FC236}">
                <a16:creationId xmlns:a16="http://schemas.microsoft.com/office/drawing/2014/main" id="{4DDB3B8A-C48B-8D63-5488-A516E2F214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6467" y="3801841"/>
            <a:ext cx="4603750" cy="2883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6786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77C0D6-462F-7C0F-84A2-ED8E7741F867}"/>
              </a:ext>
            </a:extLst>
          </p:cNvPr>
          <p:cNvSpPr>
            <a:spLocks noGrp="1"/>
          </p:cNvSpPr>
          <p:nvPr>
            <p:ph type="title"/>
          </p:nvPr>
        </p:nvSpPr>
        <p:spPr>
          <a:xfrm>
            <a:off x="1371600" y="685800"/>
            <a:ext cx="9601200" cy="762000"/>
          </a:xfrm>
        </p:spPr>
        <p:txBody>
          <a:bodyPr/>
          <a:lstStyle/>
          <a:p>
            <a:r>
              <a:rPr lang="en-US" dirty="0"/>
              <a:t>Equivalence</a:t>
            </a:r>
            <a:endParaRPr lang="fr-FR" dirty="0"/>
          </a:p>
        </p:txBody>
      </p:sp>
      <p:pic>
        <p:nvPicPr>
          <p:cNvPr id="6160" name="Picture 16" descr="Cours n°3 : Diagramme des classes">
            <a:extLst>
              <a:ext uri="{FF2B5EF4-FFF2-40B4-BE49-F238E27FC236}">
                <a16:creationId xmlns:a16="http://schemas.microsoft.com/office/drawing/2014/main" id="{B5967D5D-114D-CFD6-8425-7E48710726D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32933" y="2054754"/>
            <a:ext cx="4652645" cy="3973513"/>
          </a:xfrm>
          <a:prstGeom prst="rect">
            <a:avLst/>
          </a:prstGeom>
          <a:noFill/>
          <a:extLst>
            <a:ext uri="{909E8E84-426E-40DD-AFC4-6F175D3DCCD1}">
              <a14:hiddenFill xmlns:a14="http://schemas.microsoft.com/office/drawing/2010/main">
                <a:solidFill>
                  <a:srgbClr val="FFFFFF"/>
                </a:solidFill>
              </a14:hiddenFill>
            </a:ext>
          </a:extLst>
        </p:spPr>
      </p:pic>
      <p:pic>
        <p:nvPicPr>
          <p:cNvPr id="6162" name="Picture 18" descr="UML en français">
            <a:extLst>
              <a:ext uri="{FF2B5EF4-FFF2-40B4-BE49-F238E27FC236}">
                <a16:creationId xmlns:a16="http://schemas.microsoft.com/office/drawing/2014/main" id="{11EBFE2D-DB05-7A4C-3945-471E2D4E7D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7934" y="2054754"/>
            <a:ext cx="5181600" cy="4117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952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CB89474-F233-4C01-9F4C-21B6E021ADF1}"/>
              </a:ext>
            </a:extLst>
          </p:cNvPr>
          <p:cNvSpPr>
            <a:spLocks noGrp="1"/>
          </p:cNvSpPr>
          <p:nvPr>
            <p:ph type="title"/>
          </p:nvPr>
        </p:nvSpPr>
        <p:spPr>
          <a:xfrm>
            <a:off x="1371600" y="685800"/>
            <a:ext cx="9601200" cy="849385"/>
          </a:xfrm>
        </p:spPr>
        <p:txBody>
          <a:bodyPr/>
          <a:lstStyle/>
          <a:p>
            <a:r>
              <a:rPr lang="en-US" dirty="0"/>
              <a:t>UML: </a:t>
            </a:r>
            <a:r>
              <a:rPr lang="en-US" dirty="0" err="1"/>
              <a:t>Définition</a:t>
            </a:r>
            <a:endParaRPr lang="fr-FR" dirty="0"/>
          </a:p>
        </p:txBody>
      </p:sp>
      <p:sp>
        <p:nvSpPr>
          <p:cNvPr id="3" name="Espace réservé du contenu 2">
            <a:extLst>
              <a:ext uri="{FF2B5EF4-FFF2-40B4-BE49-F238E27FC236}">
                <a16:creationId xmlns:a16="http://schemas.microsoft.com/office/drawing/2014/main" id="{53367D64-0A37-4033-B394-550A2D510C26}"/>
              </a:ext>
            </a:extLst>
          </p:cNvPr>
          <p:cNvSpPr>
            <a:spLocks noGrp="1"/>
          </p:cNvSpPr>
          <p:nvPr>
            <p:ph idx="1"/>
          </p:nvPr>
        </p:nvSpPr>
        <p:spPr>
          <a:xfrm>
            <a:off x="1295400" y="1891716"/>
            <a:ext cx="10439400" cy="4153484"/>
          </a:xfrm>
        </p:spPr>
        <p:txBody>
          <a:bodyPr>
            <a:normAutofit/>
          </a:bodyPr>
          <a:lstStyle/>
          <a:p>
            <a:r>
              <a:rPr lang="fr-FR" dirty="0"/>
              <a:t>Le langage UML (</a:t>
            </a:r>
            <a:r>
              <a:rPr lang="fr-FR" u="sng" dirty="0" err="1">
                <a:solidFill>
                  <a:srgbClr val="FF0000"/>
                </a:solidFill>
              </a:rPr>
              <a:t>Unified</a:t>
            </a:r>
            <a:r>
              <a:rPr lang="fr-FR" u="sng" dirty="0">
                <a:solidFill>
                  <a:srgbClr val="FF0000"/>
                </a:solidFill>
              </a:rPr>
              <a:t> Modeling </a:t>
            </a:r>
            <a:r>
              <a:rPr lang="fr-FR" u="sng" dirty="0" err="1">
                <a:solidFill>
                  <a:srgbClr val="FF0000"/>
                </a:solidFill>
              </a:rPr>
              <a:t>Language</a:t>
            </a:r>
            <a:r>
              <a:rPr lang="fr-FR" u="sng" dirty="0">
                <a:solidFill>
                  <a:srgbClr val="FF0000"/>
                </a:solidFill>
              </a:rPr>
              <a:t>, ou langage de modélisation unifié</a:t>
            </a:r>
            <a:r>
              <a:rPr lang="fr-FR" dirty="0"/>
              <a:t>) a été pensé pour être un langage de modélisation visuelle commun, et riche sémantiquement et syntaxiquement.</a:t>
            </a:r>
          </a:p>
          <a:p>
            <a:endParaRPr lang="fr-FR" dirty="0"/>
          </a:p>
          <a:p>
            <a:r>
              <a:rPr lang="fr-FR" u="sng" dirty="0"/>
              <a:t>L’UML est un outil permettant de spécifier les systèmes logiciels. </a:t>
            </a:r>
            <a:r>
              <a:rPr lang="fr-FR" dirty="0"/>
              <a:t>Types de diagrammes standardisés pour vous aider à décrire et </a:t>
            </a:r>
            <a:r>
              <a:rPr lang="fr-FR" u="sng" dirty="0"/>
              <a:t>visuellement mapper la conception et la structure d’un système logicie</a:t>
            </a:r>
            <a:r>
              <a:rPr lang="fr-FR" dirty="0"/>
              <a:t>l. </a:t>
            </a:r>
          </a:p>
          <a:p>
            <a:pPr marL="0" indent="0">
              <a:buNone/>
            </a:pPr>
            <a:endParaRPr lang="fr-FR" dirty="0"/>
          </a:p>
          <a:p>
            <a:r>
              <a:rPr lang="fr-FR" dirty="0"/>
              <a:t>En utilisant UML il est possible de modéliser à peu près tout type d’application, à la fois spécifiquement et indépendamment d’une plate-forme cible. Alors que UML est naturellement orienté vers la programmation orientée objet, mais il est tout aussi facile de modéliser les langages procéduraux tels que C, Visual Basic, </a:t>
            </a:r>
            <a:r>
              <a:rPr lang="fr-FR" dirty="0" err="1"/>
              <a:t>etc</a:t>
            </a:r>
            <a:endParaRPr lang="fr-FR" dirty="0"/>
          </a:p>
        </p:txBody>
      </p:sp>
      <p:pic>
        <p:nvPicPr>
          <p:cNvPr id="5" name="Picture 4" descr="UML (informatique) — Wikipédia">
            <a:extLst>
              <a:ext uri="{FF2B5EF4-FFF2-40B4-BE49-F238E27FC236}">
                <a16:creationId xmlns:a16="http://schemas.microsoft.com/office/drawing/2014/main" id="{DC4D5F59-3B41-482D-B279-51A6DFE3A8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6488" y="0"/>
            <a:ext cx="2713912" cy="172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3372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AFA3DE-B754-43F1-8EAF-C1169B8A46A9}"/>
              </a:ext>
            </a:extLst>
          </p:cNvPr>
          <p:cNvSpPr>
            <a:spLocks noGrp="1"/>
          </p:cNvSpPr>
          <p:nvPr>
            <p:ph type="title"/>
          </p:nvPr>
        </p:nvSpPr>
        <p:spPr>
          <a:xfrm>
            <a:off x="1371600" y="685800"/>
            <a:ext cx="9601200" cy="849385"/>
          </a:xfrm>
        </p:spPr>
        <p:txBody>
          <a:bodyPr/>
          <a:lstStyle/>
          <a:p>
            <a:r>
              <a:rPr lang="en-US" dirty="0"/>
              <a:t>UML: </a:t>
            </a:r>
            <a:r>
              <a:rPr lang="en-US" dirty="0" err="1"/>
              <a:t>Définition</a:t>
            </a:r>
            <a:endParaRPr lang="fr-FR" dirty="0"/>
          </a:p>
        </p:txBody>
      </p:sp>
      <p:sp>
        <p:nvSpPr>
          <p:cNvPr id="3" name="Espace réservé du contenu 2">
            <a:extLst>
              <a:ext uri="{FF2B5EF4-FFF2-40B4-BE49-F238E27FC236}">
                <a16:creationId xmlns:a16="http://schemas.microsoft.com/office/drawing/2014/main" id="{A5E1B2A7-FAF0-4055-AECA-1AF4D941EB11}"/>
              </a:ext>
            </a:extLst>
          </p:cNvPr>
          <p:cNvSpPr>
            <a:spLocks noGrp="1"/>
          </p:cNvSpPr>
          <p:nvPr>
            <p:ph idx="1"/>
          </p:nvPr>
        </p:nvSpPr>
        <p:spPr/>
        <p:txBody>
          <a:bodyPr/>
          <a:lstStyle/>
          <a:p>
            <a:r>
              <a:rPr lang="fr-FR" dirty="0"/>
              <a:t>L'UML </a:t>
            </a:r>
            <a:r>
              <a:rPr lang="fr-FR" b="1" dirty="0">
                <a:solidFill>
                  <a:srgbClr val="FF0000"/>
                </a:solidFill>
              </a:rPr>
              <a:t>n'est pas un langage de programmation</a:t>
            </a:r>
            <a:r>
              <a:rPr lang="fr-FR" dirty="0"/>
              <a:t>, mais il existe des outils qui peuvent être utilisés pour générer du code en plusieurs langages à partir de diagrammes UML.</a:t>
            </a:r>
          </a:p>
          <a:p>
            <a:endParaRPr lang="fr-FR" dirty="0"/>
          </a:p>
          <a:p>
            <a:r>
              <a:rPr lang="fr-FR" dirty="0"/>
              <a:t>Les modélisations UML ne se dessinent bien sûr pas avec Paint. Ce sont les outils UML qui vous aident à utiliser le langage de modélisation. Mais trouver le bon outil n’est pas si facile. Il existe d’innombrables fournisseurs de programmes UML sur Internet, mais tous n’offrent pas les mêmes fonctions. </a:t>
            </a:r>
          </a:p>
          <a:p>
            <a:endParaRPr lang="fr-FR" dirty="0"/>
          </a:p>
        </p:txBody>
      </p:sp>
      <p:pic>
        <p:nvPicPr>
          <p:cNvPr id="4" name="Picture 4" descr="UML (informatique) — Wikipédia">
            <a:extLst>
              <a:ext uri="{FF2B5EF4-FFF2-40B4-BE49-F238E27FC236}">
                <a16:creationId xmlns:a16="http://schemas.microsoft.com/office/drawing/2014/main" id="{E81034E6-18C9-4C86-B87E-DE6772D5BF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6488" y="0"/>
            <a:ext cx="2713912" cy="172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89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499550-17F7-4C28-8368-D6BCF9F71772}"/>
              </a:ext>
            </a:extLst>
          </p:cNvPr>
          <p:cNvSpPr>
            <a:spLocks noGrp="1"/>
          </p:cNvSpPr>
          <p:nvPr>
            <p:ph type="title"/>
          </p:nvPr>
        </p:nvSpPr>
        <p:spPr>
          <a:xfrm>
            <a:off x="1371600" y="685800"/>
            <a:ext cx="9601200" cy="815829"/>
          </a:xfrm>
        </p:spPr>
        <p:txBody>
          <a:bodyPr/>
          <a:lstStyle/>
          <a:p>
            <a:r>
              <a:rPr lang="en-US" dirty="0" err="1"/>
              <a:t>Mais</a:t>
            </a:r>
            <a:r>
              <a:rPr lang="en-US" dirty="0"/>
              <a:t> </a:t>
            </a:r>
            <a:r>
              <a:rPr lang="en-US" dirty="0" err="1"/>
              <a:t>pourquoi</a:t>
            </a:r>
            <a:r>
              <a:rPr lang="en-US" dirty="0"/>
              <a:t> </a:t>
            </a:r>
            <a:r>
              <a:rPr lang="en-US" dirty="0" err="1"/>
              <a:t>l’UML</a:t>
            </a:r>
            <a:endParaRPr lang="fr-FR" dirty="0"/>
          </a:p>
        </p:txBody>
      </p:sp>
      <p:sp>
        <p:nvSpPr>
          <p:cNvPr id="3" name="Espace réservé du contenu 2">
            <a:extLst>
              <a:ext uri="{FF2B5EF4-FFF2-40B4-BE49-F238E27FC236}">
                <a16:creationId xmlns:a16="http://schemas.microsoft.com/office/drawing/2014/main" id="{64952F2A-1E56-48AD-82C0-48B72E03A52D}"/>
              </a:ext>
            </a:extLst>
          </p:cNvPr>
          <p:cNvSpPr>
            <a:spLocks noGrp="1"/>
          </p:cNvSpPr>
          <p:nvPr>
            <p:ph idx="1"/>
          </p:nvPr>
        </p:nvSpPr>
        <p:spPr>
          <a:xfrm>
            <a:off x="1371600" y="1686187"/>
            <a:ext cx="6539218" cy="4486013"/>
          </a:xfrm>
        </p:spPr>
        <p:txBody>
          <a:bodyPr>
            <a:normAutofit fontScale="85000" lnSpcReduction="10000"/>
          </a:bodyPr>
          <a:lstStyle/>
          <a:p>
            <a:r>
              <a:rPr lang="fr-FR" dirty="0"/>
              <a:t>De la même façon qu'il vaut mieux dessiner une maison avant de la construire, il vaut mieux modéliser un système avant de le réaliser.</a:t>
            </a:r>
          </a:p>
          <a:p>
            <a:endParaRPr lang="fr-FR" dirty="0"/>
          </a:p>
          <a:p>
            <a:r>
              <a:rPr lang="fr-FR" dirty="0"/>
              <a:t>UML pour :</a:t>
            </a:r>
          </a:p>
          <a:p>
            <a:pPr lvl="1"/>
            <a:r>
              <a:rPr lang="fr-FR" b="1" dirty="0"/>
              <a:t>Obtenir une modélisation de très haut niveau indépendante des langages et des environnements.</a:t>
            </a:r>
          </a:p>
          <a:p>
            <a:pPr lvl="1"/>
            <a:r>
              <a:rPr lang="fr-FR" b="1" dirty="0"/>
              <a:t>Faire collaborer des participants de tous horizons autour d'un même document de synthèse.</a:t>
            </a:r>
          </a:p>
          <a:p>
            <a:pPr lvl="1"/>
            <a:r>
              <a:rPr lang="fr-FR" b="1" dirty="0"/>
              <a:t>Faire des simulations avant de construire un système.</a:t>
            </a:r>
          </a:p>
          <a:p>
            <a:pPr lvl="1"/>
            <a:r>
              <a:rPr lang="fr-FR" b="1" dirty="0"/>
              <a:t>Exprimer dans un seul modèle tous les aspects statiques, dynamiques, juridiques</a:t>
            </a:r>
            <a:r>
              <a:rPr lang="fr-FR" dirty="0"/>
              <a:t>, spécifications, etc...</a:t>
            </a:r>
          </a:p>
          <a:p>
            <a:pPr lvl="1"/>
            <a:r>
              <a:rPr lang="fr-FR" b="1" dirty="0"/>
              <a:t>Documenter un projet.</a:t>
            </a:r>
          </a:p>
          <a:p>
            <a:pPr lvl="1"/>
            <a:r>
              <a:rPr lang="fr-FR" b="1" dirty="0"/>
              <a:t>Générer automatiquement la partie logiciel d'un système.</a:t>
            </a:r>
          </a:p>
        </p:txBody>
      </p:sp>
      <p:pic>
        <p:nvPicPr>
          <p:cNvPr id="1026" name="Picture 2" descr="La réalisation du plan de construction d'une maison">
            <a:extLst>
              <a:ext uri="{FF2B5EF4-FFF2-40B4-BE49-F238E27FC236}">
                <a16:creationId xmlns:a16="http://schemas.microsoft.com/office/drawing/2014/main" id="{7B664734-9CBB-40D3-A149-BE59710219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3032" y="1870745"/>
            <a:ext cx="3933133" cy="3749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547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3535F7-A013-443C-86B3-A7AAFE5F4EF9}"/>
              </a:ext>
            </a:extLst>
          </p:cNvPr>
          <p:cNvSpPr>
            <a:spLocks noGrp="1"/>
          </p:cNvSpPr>
          <p:nvPr>
            <p:ph type="title"/>
          </p:nvPr>
        </p:nvSpPr>
        <p:spPr>
          <a:xfrm>
            <a:off x="1371600" y="685800"/>
            <a:ext cx="9601200" cy="740328"/>
          </a:xfrm>
        </p:spPr>
        <p:txBody>
          <a:bodyPr/>
          <a:lstStyle/>
          <a:p>
            <a:r>
              <a:rPr lang="en-US" dirty="0" err="1"/>
              <a:t>Mais</a:t>
            </a:r>
            <a:r>
              <a:rPr lang="en-US" dirty="0"/>
              <a:t> </a:t>
            </a:r>
            <a:r>
              <a:rPr lang="en-US" dirty="0" err="1"/>
              <a:t>pourquoi</a:t>
            </a:r>
            <a:r>
              <a:rPr lang="en-US" dirty="0"/>
              <a:t> </a:t>
            </a:r>
            <a:r>
              <a:rPr lang="en-US" dirty="0" err="1"/>
              <a:t>l’UML</a:t>
            </a:r>
            <a:endParaRPr lang="fr-FR" dirty="0"/>
          </a:p>
        </p:txBody>
      </p:sp>
      <p:sp>
        <p:nvSpPr>
          <p:cNvPr id="3" name="Espace réservé du contenu 2">
            <a:extLst>
              <a:ext uri="{FF2B5EF4-FFF2-40B4-BE49-F238E27FC236}">
                <a16:creationId xmlns:a16="http://schemas.microsoft.com/office/drawing/2014/main" id="{9C4A30B6-AAD7-4E2D-B808-B636672053B9}"/>
              </a:ext>
            </a:extLst>
          </p:cNvPr>
          <p:cNvSpPr>
            <a:spLocks noGrp="1"/>
          </p:cNvSpPr>
          <p:nvPr>
            <p:ph idx="1"/>
          </p:nvPr>
        </p:nvSpPr>
        <p:spPr>
          <a:xfrm>
            <a:off x="1371600" y="1914787"/>
            <a:ext cx="10180040" cy="4435679"/>
          </a:xfrm>
        </p:spPr>
        <p:txBody>
          <a:bodyPr>
            <a:normAutofit fontScale="92500" lnSpcReduction="20000"/>
          </a:bodyPr>
          <a:lstStyle/>
          <a:p>
            <a:r>
              <a:rPr lang="fr-FR" dirty="0"/>
              <a:t>Les auteurs de l’UML précisent néanmoins qu'une méthode basée sur l'utilisation UML doit être :</a:t>
            </a:r>
          </a:p>
          <a:p>
            <a:endParaRPr lang="fr-FR" dirty="0"/>
          </a:p>
          <a:p>
            <a:pPr lvl="1"/>
            <a:r>
              <a:rPr lang="fr-FR" dirty="0">
                <a:solidFill>
                  <a:srgbClr val="FF0000"/>
                </a:solidFill>
              </a:rPr>
              <a:t>Pilotée par les cas d'utilisation :</a:t>
            </a:r>
          </a:p>
          <a:p>
            <a:pPr lvl="2"/>
            <a:r>
              <a:rPr lang="fr-FR" dirty="0"/>
              <a:t>la principale qualité d'un logiciel étant son utilité, c'est-à-dire son adéquation avec les besoins des utilisateurs, toutes les étapes, de la spécification des besoins à la maintenance, doivent être guidées par les cas d'utilisation qui modélisent justement les besoins des utilisateurs ;</a:t>
            </a:r>
          </a:p>
          <a:p>
            <a:pPr lvl="1"/>
            <a:r>
              <a:rPr lang="fr-FR" dirty="0">
                <a:solidFill>
                  <a:srgbClr val="FF0000"/>
                </a:solidFill>
              </a:rPr>
              <a:t>Centrée sur l'architecture :</a:t>
            </a:r>
          </a:p>
          <a:p>
            <a:pPr lvl="2"/>
            <a:r>
              <a:rPr lang="fr-FR" dirty="0"/>
              <a:t>l'architecture est conçue pour satisfaire les besoins exprimés dans les cas d'utilisation, mais aussi pour prendre en compte les évolutions futures et les contraintes de réalisation. La mise en place d'une architecture adaptée conditionne le succès d'un développement. Il est important de la stabiliser le plus tôt possible ;</a:t>
            </a:r>
          </a:p>
          <a:p>
            <a:pPr lvl="1"/>
            <a:r>
              <a:rPr lang="fr-FR" dirty="0">
                <a:solidFill>
                  <a:srgbClr val="FF0000"/>
                </a:solidFill>
              </a:rPr>
              <a:t>Itérative et incrémentale :</a:t>
            </a:r>
          </a:p>
          <a:p>
            <a:pPr lvl="2"/>
            <a:r>
              <a:rPr lang="fr-FR" dirty="0"/>
              <a:t>l'ensemble du problème est décomposé en petites itérations, définies à partir des cas d'utilisation et de l'étude des risques. Les risques majeurs et les cas d'utilisation les plus importants sont traités en priorité. Le développement procède par des itérations qui conduisent à des livraisons incrémentales du système. Nous avons déjà présenté le modèle de cycle de vie par incrément dans la section</a:t>
            </a:r>
          </a:p>
        </p:txBody>
      </p:sp>
    </p:spTree>
    <p:extLst>
      <p:ext uri="{BB962C8B-B14F-4D97-AF65-F5344CB8AC3E}">
        <p14:creationId xmlns:p14="http://schemas.microsoft.com/office/powerpoint/2010/main" val="1114027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271E59-12F2-4F40-9306-E8C800D0674C}"/>
              </a:ext>
            </a:extLst>
          </p:cNvPr>
          <p:cNvSpPr>
            <a:spLocks noGrp="1"/>
          </p:cNvSpPr>
          <p:nvPr>
            <p:ph type="title"/>
          </p:nvPr>
        </p:nvSpPr>
        <p:spPr>
          <a:xfrm>
            <a:off x="1371600" y="685800"/>
            <a:ext cx="9601200" cy="924886"/>
          </a:xfrm>
        </p:spPr>
        <p:txBody>
          <a:bodyPr>
            <a:normAutofit/>
          </a:bodyPr>
          <a:lstStyle/>
          <a:p>
            <a:r>
              <a:rPr lang="fr-FR" dirty="0"/>
              <a:t>Concepts</a:t>
            </a:r>
            <a:r>
              <a:rPr lang="fr-FR" sz="3600" i="0" dirty="0">
                <a:solidFill>
                  <a:srgbClr val="282C33"/>
                </a:solidFill>
                <a:effectLst/>
                <a:latin typeface="Roboto" panose="02000000000000000000" pitchFamily="2" charset="0"/>
              </a:rPr>
              <a:t> </a:t>
            </a:r>
            <a:r>
              <a:rPr lang="fr-FR" dirty="0"/>
              <a:t>de</a:t>
            </a:r>
            <a:r>
              <a:rPr lang="fr-FR" sz="3600" i="0" dirty="0">
                <a:solidFill>
                  <a:srgbClr val="282C33"/>
                </a:solidFill>
                <a:effectLst/>
                <a:latin typeface="Roboto" panose="02000000000000000000" pitchFamily="2" charset="0"/>
              </a:rPr>
              <a:t> </a:t>
            </a:r>
            <a:r>
              <a:rPr lang="fr-FR" dirty="0"/>
              <a:t>modélisation</a:t>
            </a:r>
          </a:p>
        </p:txBody>
      </p:sp>
      <p:sp>
        <p:nvSpPr>
          <p:cNvPr id="3" name="Espace réservé du contenu 2">
            <a:extLst>
              <a:ext uri="{FF2B5EF4-FFF2-40B4-BE49-F238E27FC236}">
                <a16:creationId xmlns:a16="http://schemas.microsoft.com/office/drawing/2014/main" id="{A28E471E-9B91-4108-9895-C7DEDEAF3498}"/>
              </a:ext>
            </a:extLst>
          </p:cNvPr>
          <p:cNvSpPr>
            <a:spLocks noGrp="1"/>
          </p:cNvSpPr>
          <p:nvPr>
            <p:ph idx="1"/>
          </p:nvPr>
        </p:nvSpPr>
        <p:spPr>
          <a:xfrm>
            <a:off x="1371600" y="1908496"/>
            <a:ext cx="9601200" cy="3581400"/>
          </a:xfrm>
        </p:spPr>
        <p:txBody>
          <a:bodyPr>
            <a:normAutofit lnSpcReduction="10000"/>
          </a:bodyPr>
          <a:lstStyle/>
          <a:p>
            <a:r>
              <a:rPr lang="fr-FR" dirty="0"/>
              <a:t>Le développement d'un système est axé sur trois modèles de systèmes globaux :</a:t>
            </a:r>
          </a:p>
          <a:p>
            <a:endParaRPr lang="fr-FR" dirty="0"/>
          </a:p>
          <a:p>
            <a:pPr lvl="1"/>
            <a:r>
              <a:rPr lang="fr-FR" dirty="0">
                <a:solidFill>
                  <a:srgbClr val="FF0000"/>
                </a:solidFill>
              </a:rPr>
              <a:t>Fonctionnel</a:t>
            </a:r>
            <a:r>
              <a:rPr lang="fr-FR" dirty="0"/>
              <a:t> : ce sont des diagrammes de cas d'utilisation, qui décrivent la fonctionnalité du système du point de vue de l'utilisateur.</a:t>
            </a:r>
          </a:p>
          <a:p>
            <a:pPr marL="530352" lvl="1" indent="0">
              <a:buNone/>
            </a:pPr>
            <a:endParaRPr lang="fr-FR" dirty="0"/>
          </a:p>
          <a:p>
            <a:pPr lvl="1"/>
            <a:r>
              <a:rPr lang="fr-FR" dirty="0">
                <a:solidFill>
                  <a:srgbClr val="FF0000"/>
                </a:solidFill>
              </a:rPr>
              <a:t>Objet</a:t>
            </a:r>
            <a:r>
              <a:rPr lang="fr-FR" dirty="0"/>
              <a:t> : ce sont des diagrammes de classes qui décrivent la structure d'un système en termes d'objets, attributs, associations et opérations.</a:t>
            </a:r>
          </a:p>
          <a:p>
            <a:pPr lvl="1"/>
            <a:endParaRPr lang="fr-FR" dirty="0"/>
          </a:p>
          <a:p>
            <a:pPr lvl="1"/>
            <a:r>
              <a:rPr lang="fr-FR" dirty="0">
                <a:solidFill>
                  <a:srgbClr val="FF0000"/>
                </a:solidFill>
              </a:rPr>
              <a:t>Dynamique</a:t>
            </a:r>
            <a:r>
              <a:rPr lang="fr-FR" dirty="0"/>
              <a:t> : ce sont des diagrammes d'interaction, diagrammes états-transitions et diagrammes d'activités utilisés pour décrire le comportement interne du système.</a:t>
            </a:r>
          </a:p>
        </p:txBody>
      </p:sp>
    </p:spTree>
    <p:extLst>
      <p:ext uri="{BB962C8B-B14F-4D97-AF65-F5344CB8AC3E}">
        <p14:creationId xmlns:p14="http://schemas.microsoft.com/office/powerpoint/2010/main" val="3219640816"/>
      </p:ext>
    </p:extLst>
  </p:cSld>
  <p:clrMapOvr>
    <a:masterClrMapping/>
  </p:clrMapOvr>
</p:sld>
</file>

<file path=ppt/theme/theme1.xml><?xml version="1.0" encoding="utf-8"?>
<a:theme xmlns:a="http://schemas.openxmlformats.org/drawingml/2006/main" name="Rogner">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6804920_TF34357615.potx" id="{CE8D3FD0-B6B2-46D1-A798-44428C4A86B6}" vid="{2C857BE5-9AB4-46EA-819B-98EE63B4608C}"/>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44406</TotalTime>
  <Words>2913</Words>
  <Application>Microsoft Office PowerPoint</Application>
  <PresentationFormat>Grand écran</PresentationFormat>
  <Paragraphs>261</Paragraphs>
  <Slides>45</Slides>
  <Notes>1</Notes>
  <HiddenSlides>0</HiddenSlides>
  <MMClips>0</MMClips>
  <ScaleCrop>false</ScaleCrop>
  <HeadingPairs>
    <vt:vector size="6" baseType="variant">
      <vt:variant>
        <vt:lpstr>Polices utilisées</vt:lpstr>
      </vt:variant>
      <vt:variant>
        <vt:i4>14</vt:i4>
      </vt:variant>
      <vt:variant>
        <vt:lpstr>Thème</vt:lpstr>
      </vt:variant>
      <vt:variant>
        <vt:i4>1</vt:i4>
      </vt:variant>
      <vt:variant>
        <vt:lpstr>Titres des diapositives</vt:lpstr>
      </vt:variant>
      <vt:variant>
        <vt:i4>45</vt:i4>
      </vt:variant>
    </vt:vector>
  </HeadingPairs>
  <TitlesOfParts>
    <vt:vector size="60" baseType="lpstr">
      <vt:lpstr>1und1WebSansBlackCn</vt:lpstr>
      <vt:lpstr>Calibri</vt:lpstr>
      <vt:lpstr>Courier New</vt:lpstr>
      <vt:lpstr>F17</vt:lpstr>
      <vt:lpstr>F20</vt:lpstr>
      <vt:lpstr>F26</vt:lpstr>
      <vt:lpstr>F27</vt:lpstr>
      <vt:lpstr>F46</vt:lpstr>
      <vt:lpstr>Franklin Gothic Book</vt:lpstr>
      <vt:lpstr>Roboto</vt:lpstr>
      <vt:lpstr>SegoeUI</vt:lpstr>
      <vt:lpstr>TimesNewRomanPSMT</vt:lpstr>
      <vt:lpstr>Verdana</vt:lpstr>
      <vt:lpstr>Wingdings</vt:lpstr>
      <vt:lpstr>Rogner</vt:lpstr>
      <vt:lpstr>UML: Unified Modeling Language</vt:lpstr>
      <vt:lpstr>Présentation PowerPoint</vt:lpstr>
      <vt:lpstr>Présentation PowerPoint</vt:lpstr>
      <vt:lpstr>UML: Introduction</vt:lpstr>
      <vt:lpstr>UML: Définition</vt:lpstr>
      <vt:lpstr>UML: Définition</vt:lpstr>
      <vt:lpstr>Mais pourquoi l’UML</vt:lpstr>
      <vt:lpstr>Mais pourquoi l’UML</vt:lpstr>
      <vt:lpstr>Concepts de modélisation</vt:lpstr>
      <vt:lpstr>Concepts orientés objet</vt:lpstr>
      <vt:lpstr>UML: Les outils</vt:lpstr>
      <vt:lpstr>UML: Les outils</vt:lpstr>
      <vt:lpstr>Types de diagrammes UML</vt:lpstr>
      <vt:lpstr>UML: Modélisation</vt:lpstr>
      <vt:lpstr>Types de diagrammes UML</vt:lpstr>
      <vt:lpstr>Présentation PowerPoint</vt:lpstr>
      <vt:lpstr>1- Diagramme de cas d'utilisation – use case</vt:lpstr>
      <vt:lpstr>Le systéme</vt:lpstr>
      <vt:lpstr>Présentation PowerPoint</vt:lpstr>
      <vt:lpstr>Les acteurs</vt:lpstr>
      <vt:lpstr>Les acteurs</vt:lpstr>
      <vt:lpstr>Les cas d’utilisations</vt:lpstr>
      <vt:lpstr>La relation : </vt:lpstr>
      <vt:lpstr>Relation association</vt:lpstr>
      <vt:lpstr>Relation d’extension</vt:lpstr>
      <vt:lpstr>Relation d’inclusion</vt:lpstr>
      <vt:lpstr>En résumé</vt:lpstr>
      <vt:lpstr>Diagramme de cas d'utilisation</vt:lpstr>
      <vt:lpstr>Use case</vt:lpstr>
      <vt:lpstr>Relation de généralisation </vt:lpstr>
      <vt:lpstr>Exercice</vt:lpstr>
      <vt:lpstr>TP – Gestion de blog d’articles</vt:lpstr>
      <vt:lpstr>TP – Use case</vt:lpstr>
      <vt:lpstr>Correction </vt:lpstr>
      <vt:lpstr>Diagramme de classe</vt:lpstr>
      <vt:lpstr>Diagramme de classe</vt:lpstr>
      <vt:lpstr>La notion de relation</vt:lpstr>
      <vt:lpstr>Association</vt:lpstr>
      <vt:lpstr>Association n-aire</vt:lpstr>
      <vt:lpstr>Exemple</vt:lpstr>
      <vt:lpstr>Cardinalités ou Multiplicités</vt:lpstr>
      <vt:lpstr>Exercice: les cardinalités</vt:lpstr>
      <vt:lpstr>classe-association</vt:lpstr>
      <vt:lpstr>classe-association</vt:lpstr>
      <vt:lpstr>Equivalence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UML: Unified Modeling Language</dc:title>
  <dc:creator>Moussa CAMARA</dc:creator>
  <cp:lastModifiedBy>Camara Moussa</cp:lastModifiedBy>
  <cp:revision>191</cp:revision>
  <dcterms:created xsi:type="dcterms:W3CDTF">2020-09-29T11:50:47Z</dcterms:created>
  <dcterms:modified xsi:type="dcterms:W3CDTF">2023-02-23T21:28:38Z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